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5.xml" ContentType="application/vnd.openxmlformats-officedocument.presentationml.tags+xml"/>
  <Override PartName="/ppt/notesSlides/notesSlide14.xml" ContentType="application/vnd.openxmlformats-officedocument.presentationml.notesSlide+xml"/>
  <Override PartName="/ppt/tags/tag6.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7.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8.xml" ContentType="application/vnd.openxmlformats-officedocument.presentationml.tags+xml"/>
  <Override PartName="/ppt/notesSlides/notesSlide19.xml" ContentType="application/vnd.openxmlformats-officedocument.presentationml.notesSlide+xml"/>
  <Override PartName="/ppt/tags/tag9.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0.xml" ContentType="application/vnd.openxmlformats-officedocument.presentationml.tags+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1.xml" ContentType="application/vnd.openxmlformats-officedocument.presentationml.tags+xml"/>
  <Override PartName="/ppt/notesSlides/notesSlide28.xml" ContentType="application/vnd.openxmlformats-officedocument.presentationml.notesSlide+xml"/>
  <Override PartName="/ppt/tags/tag12.xml" ContentType="application/vnd.openxmlformats-officedocument.presentationml.tags+xml"/>
  <Override PartName="/ppt/notesSlides/notesSlide29.xml" ContentType="application/vnd.openxmlformats-officedocument.presentationml.notesSlide+xml"/>
  <Override PartName="/ppt/tags/tag13.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14.xml" ContentType="application/vnd.openxmlformats-officedocument.presentationml.tags+xml"/>
  <Override PartName="/ppt/notesSlides/notesSlide3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96" r:id="rId5"/>
  </p:sldMasterIdLst>
  <p:notesMasterIdLst>
    <p:notesMasterId r:id="rId58"/>
  </p:notesMasterIdLst>
  <p:handoutMasterIdLst>
    <p:handoutMasterId r:id="rId59"/>
  </p:handoutMasterIdLst>
  <p:sldIdLst>
    <p:sldId id="268" r:id="rId6"/>
    <p:sldId id="362" r:id="rId7"/>
    <p:sldId id="359" r:id="rId8"/>
    <p:sldId id="292" r:id="rId9"/>
    <p:sldId id="437" r:id="rId10"/>
    <p:sldId id="396" r:id="rId11"/>
    <p:sldId id="410" r:id="rId12"/>
    <p:sldId id="303" r:id="rId13"/>
    <p:sldId id="370" r:id="rId14"/>
    <p:sldId id="440" r:id="rId15"/>
    <p:sldId id="436" r:id="rId16"/>
    <p:sldId id="371" r:id="rId17"/>
    <p:sldId id="375" r:id="rId18"/>
    <p:sldId id="351" r:id="rId19"/>
    <p:sldId id="408" r:id="rId20"/>
    <p:sldId id="380" r:id="rId21"/>
    <p:sldId id="400" r:id="rId22"/>
    <p:sldId id="391" r:id="rId23"/>
    <p:sldId id="374" r:id="rId24"/>
    <p:sldId id="393" r:id="rId25"/>
    <p:sldId id="421" r:id="rId26"/>
    <p:sldId id="422" r:id="rId27"/>
    <p:sldId id="356" r:id="rId28"/>
    <p:sldId id="441" r:id="rId29"/>
    <p:sldId id="433" r:id="rId30"/>
    <p:sldId id="376" r:id="rId31"/>
    <p:sldId id="387" r:id="rId32"/>
    <p:sldId id="439" r:id="rId33"/>
    <p:sldId id="425" r:id="rId34"/>
    <p:sldId id="382" r:id="rId35"/>
    <p:sldId id="426" r:id="rId36"/>
    <p:sldId id="427" r:id="rId37"/>
    <p:sldId id="379" r:id="rId38"/>
    <p:sldId id="366" r:id="rId39"/>
    <p:sldId id="431" r:id="rId40"/>
    <p:sldId id="404" r:id="rId41"/>
    <p:sldId id="411" r:id="rId42"/>
    <p:sldId id="412" r:id="rId43"/>
    <p:sldId id="399" r:id="rId44"/>
    <p:sldId id="413" r:id="rId45"/>
    <p:sldId id="414" r:id="rId46"/>
    <p:sldId id="415" r:id="rId47"/>
    <p:sldId id="416" r:id="rId48"/>
    <p:sldId id="417" r:id="rId49"/>
    <p:sldId id="419" r:id="rId50"/>
    <p:sldId id="420" r:id="rId51"/>
    <p:sldId id="428" r:id="rId52"/>
    <p:sldId id="429" r:id="rId53"/>
    <p:sldId id="432" r:id="rId54"/>
    <p:sldId id="434" r:id="rId55"/>
    <p:sldId id="435" r:id="rId56"/>
    <p:sldId id="279"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3BF7236-D803-9309-47B8-FDE3C40762AA}" name="Amy Lazari" initials="AL" userId="S::amyl_mercyhouse.net#ext#@friendshipshelter.org::fdcb106c-b58b-45ea-bb63-9becce30e99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ubrey Pellicano" initials="AP" lastIdx="5" clrIdx="0">
    <p:extLst>
      <p:ext uri="{19B8F6BF-5375-455C-9EA6-DF929625EA0E}">
        <p15:presenceInfo xmlns:p15="http://schemas.microsoft.com/office/powerpoint/2012/main" userId="S::apellicano@friendshipshelter.org::49bc4349-d8d7-4a4b-9a23-5907d8e33b6b" providerId="AD"/>
      </p:ext>
    </p:extLst>
  </p:cmAuthor>
  <p:cmAuthor id="2" name="Victoria Dumon" initials="VD" lastIdx="1" clrIdx="1">
    <p:extLst>
      <p:ext uri="{19B8F6BF-5375-455C-9EA6-DF929625EA0E}">
        <p15:presenceInfo xmlns:p15="http://schemas.microsoft.com/office/powerpoint/2012/main" userId="S::vdumon@friendshipshelter.org::29f96285-b18a-401d-be9e-ba8a130ca16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4D88"/>
    <a:srgbClr val="002196"/>
    <a:srgbClr val="172949"/>
    <a:srgbClr val="002060"/>
    <a:srgbClr val="F66E27"/>
    <a:srgbClr val="FFC000"/>
    <a:srgbClr val="2C4573"/>
    <a:srgbClr val="FFBD59"/>
    <a:srgbClr val="9BAFB5"/>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0" d="100"/>
          <a:sy n="90" d="100"/>
        </p:scale>
        <p:origin x="370"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commentAuthors" Target="commentAuthors.xml"/><Relationship Id="rId65"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D581AC-DF5E-460B-9EC2-BB0610B138AD}"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5CAE390C-5478-4965-9A29-73C7FB409F06}">
      <dgm:prSet phldrT="[Text]"/>
      <dgm:spPr/>
      <dgm:t>
        <a:bodyPr/>
        <a:lstStyle/>
        <a:p>
          <a:r>
            <a:rPr lang="en-US" dirty="0"/>
            <a:t>Chronic Homeless </a:t>
          </a:r>
        </a:p>
        <a:p>
          <a:r>
            <a:rPr lang="en-US" dirty="0"/>
            <a:t>(No shelter preference)</a:t>
          </a:r>
        </a:p>
      </dgm:t>
    </dgm:pt>
    <dgm:pt modelId="{73C3A5B7-7CD8-4675-A05F-B59C14FDA399}" type="parTrans" cxnId="{732D570F-62B5-47F3-BA01-9CD46BA52FA7}">
      <dgm:prSet/>
      <dgm:spPr/>
      <dgm:t>
        <a:bodyPr/>
        <a:lstStyle/>
        <a:p>
          <a:endParaRPr lang="en-US"/>
        </a:p>
      </dgm:t>
    </dgm:pt>
    <dgm:pt modelId="{147931A0-D5E6-4AEA-B362-3ECF29D756DE}" type="sibTrans" cxnId="{732D570F-62B5-47F3-BA01-9CD46BA52FA7}">
      <dgm:prSet/>
      <dgm:spPr/>
      <dgm:t>
        <a:bodyPr/>
        <a:lstStyle/>
        <a:p>
          <a:endParaRPr lang="en-US"/>
        </a:p>
      </dgm:t>
    </dgm:pt>
    <dgm:pt modelId="{70036DC4-D002-4A56-A8F4-AEA3F21FEB1A}" type="asst">
      <dgm:prSet phldrT="[Text]"/>
      <dgm:spPr/>
      <dgm:t>
        <a:bodyPr/>
        <a:lstStyle/>
        <a:p>
          <a:r>
            <a:rPr lang="en-US" dirty="0"/>
            <a:t>Literal Homeless, Disabled, Sheltered</a:t>
          </a:r>
        </a:p>
      </dgm:t>
    </dgm:pt>
    <dgm:pt modelId="{AB056BA0-2D09-46B5-AD2A-CCBF31551E7A}" type="parTrans" cxnId="{C90BAE0C-9A54-44C5-9DBC-835EA8724D6B}">
      <dgm:prSet/>
      <dgm:spPr/>
      <dgm:t>
        <a:bodyPr/>
        <a:lstStyle/>
        <a:p>
          <a:endParaRPr lang="en-US"/>
        </a:p>
      </dgm:t>
    </dgm:pt>
    <dgm:pt modelId="{63992010-C297-4E21-BF03-C31B2E5AB2C8}" type="sibTrans" cxnId="{C90BAE0C-9A54-44C5-9DBC-835EA8724D6B}">
      <dgm:prSet/>
      <dgm:spPr/>
      <dgm:t>
        <a:bodyPr/>
        <a:lstStyle/>
        <a:p>
          <a:endParaRPr lang="en-US"/>
        </a:p>
      </dgm:t>
    </dgm:pt>
    <dgm:pt modelId="{BFC7112D-ADEB-4E02-A775-C969EAD7D50C}" type="asst">
      <dgm:prSet/>
      <dgm:spPr/>
      <dgm:t>
        <a:bodyPr/>
        <a:lstStyle/>
        <a:p>
          <a:r>
            <a:rPr lang="en-US" dirty="0"/>
            <a:t>Literal Homeless, Disabled, Unsheltered</a:t>
          </a:r>
        </a:p>
      </dgm:t>
    </dgm:pt>
    <dgm:pt modelId="{1133B79E-2D29-49E9-AB0A-3372225BE678}" type="parTrans" cxnId="{8B43DC54-8293-4F2A-8FFA-529A2239891C}">
      <dgm:prSet/>
      <dgm:spPr/>
      <dgm:t>
        <a:bodyPr/>
        <a:lstStyle/>
        <a:p>
          <a:endParaRPr lang="en-US"/>
        </a:p>
      </dgm:t>
    </dgm:pt>
    <dgm:pt modelId="{BFA803FB-2DAF-4151-A6B9-7F1349121E51}" type="sibTrans" cxnId="{8B43DC54-8293-4F2A-8FFA-529A2239891C}">
      <dgm:prSet/>
      <dgm:spPr/>
      <dgm:t>
        <a:bodyPr/>
        <a:lstStyle/>
        <a:p>
          <a:endParaRPr lang="en-US"/>
        </a:p>
      </dgm:t>
    </dgm:pt>
    <dgm:pt modelId="{3EBEC193-1F00-40E7-8ED1-ADEB237181FB}" type="asst">
      <dgm:prSet/>
      <dgm:spPr/>
      <dgm:t>
        <a:bodyPr/>
        <a:lstStyle/>
        <a:p>
          <a:r>
            <a:rPr lang="en-US" dirty="0"/>
            <a:t>Literal Homeless, Sheltered</a:t>
          </a:r>
        </a:p>
      </dgm:t>
    </dgm:pt>
    <dgm:pt modelId="{3BAD2A5B-DB73-4B0E-82FF-59E5DE005C63}" type="parTrans" cxnId="{6BEF6D3A-85CC-4836-9FB5-E97A98ED4F19}">
      <dgm:prSet/>
      <dgm:spPr/>
      <dgm:t>
        <a:bodyPr/>
        <a:lstStyle/>
        <a:p>
          <a:endParaRPr lang="en-US"/>
        </a:p>
      </dgm:t>
    </dgm:pt>
    <dgm:pt modelId="{117A9468-B6C8-4A94-A705-7CF7DE858C0E}" type="sibTrans" cxnId="{6BEF6D3A-85CC-4836-9FB5-E97A98ED4F19}">
      <dgm:prSet/>
      <dgm:spPr/>
      <dgm:t>
        <a:bodyPr/>
        <a:lstStyle/>
        <a:p>
          <a:endParaRPr lang="en-US"/>
        </a:p>
      </dgm:t>
    </dgm:pt>
    <dgm:pt modelId="{873F8626-C197-4C29-B0EA-CCCA4509D2C3}" type="asst">
      <dgm:prSet/>
      <dgm:spPr/>
      <dgm:t>
        <a:bodyPr/>
        <a:lstStyle/>
        <a:p>
          <a:r>
            <a:rPr lang="en-US" dirty="0"/>
            <a:t>Literal Homeless, Unsheltered</a:t>
          </a:r>
        </a:p>
      </dgm:t>
    </dgm:pt>
    <dgm:pt modelId="{5376DD0A-3DB4-49AD-87C7-936B50740788}" type="parTrans" cxnId="{D824403A-B44D-4093-8C12-417B47F6A0E4}">
      <dgm:prSet/>
      <dgm:spPr/>
      <dgm:t>
        <a:bodyPr/>
        <a:lstStyle/>
        <a:p>
          <a:endParaRPr lang="en-US"/>
        </a:p>
      </dgm:t>
    </dgm:pt>
    <dgm:pt modelId="{9C7A4886-BEC2-4B0A-A69B-B9A1EB13F89B}" type="sibTrans" cxnId="{D824403A-B44D-4093-8C12-417B47F6A0E4}">
      <dgm:prSet/>
      <dgm:spPr/>
      <dgm:t>
        <a:bodyPr/>
        <a:lstStyle/>
        <a:p>
          <a:endParaRPr lang="en-US"/>
        </a:p>
      </dgm:t>
    </dgm:pt>
    <dgm:pt modelId="{3318D3DB-A6CA-48F7-BD4A-3F72EB1AE0E4}" type="asst">
      <dgm:prSet/>
      <dgm:spPr/>
      <dgm:t>
        <a:bodyPr/>
        <a:lstStyle/>
        <a:p>
          <a:r>
            <a:rPr lang="en-US" dirty="0"/>
            <a:t>At-Risk or Missing LH Verification</a:t>
          </a:r>
        </a:p>
      </dgm:t>
    </dgm:pt>
    <dgm:pt modelId="{EB375A29-1BDF-4CF6-9754-1BFCA74D16C7}" type="parTrans" cxnId="{FE89411B-DFC4-4107-9508-91A1EBD88B3F}">
      <dgm:prSet/>
      <dgm:spPr/>
      <dgm:t>
        <a:bodyPr/>
        <a:lstStyle/>
        <a:p>
          <a:endParaRPr lang="en-US"/>
        </a:p>
      </dgm:t>
    </dgm:pt>
    <dgm:pt modelId="{7A9513D7-C0C8-4EE4-9937-39593F5A9E7E}" type="sibTrans" cxnId="{FE89411B-DFC4-4107-9508-91A1EBD88B3F}">
      <dgm:prSet/>
      <dgm:spPr/>
      <dgm:t>
        <a:bodyPr/>
        <a:lstStyle/>
        <a:p>
          <a:endParaRPr lang="en-US"/>
        </a:p>
      </dgm:t>
    </dgm:pt>
    <dgm:pt modelId="{77AA8093-5C45-4E2E-9260-7E048F526F85}" type="pres">
      <dgm:prSet presAssocID="{EDD581AC-DF5E-460B-9EC2-BB0610B138AD}" presName="hierChild1" presStyleCnt="0">
        <dgm:presLayoutVars>
          <dgm:orgChart val="1"/>
          <dgm:chPref val="1"/>
          <dgm:dir val="rev"/>
          <dgm:animOne val="branch"/>
          <dgm:animLvl val="lvl"/>
          <dgm:resizeHandles/>
        </dgm:presLayoutVars>
      </dgm:prSet>
      <dgm:spPr/>
    </dgm:pt>
    <dgm:pt modelId="{6C568466-8BB5-446E-BACA-42F446BF373B}" type="pres">
      <dgm:prSet presAssocID="{5CAE390C-5478-4965-9A29-73C7FB409F06}" presName="hierRoot1" presStyleCnt="0">
        <dgm:presLayoutVars>
          <dgm:hierBranch val="init"/>
        </dgm:presLayoutVars>
      </dgm:prSet>
      <dgm:spPr/>
    </dgm:pt>
    <dgm:pt modelId="{C7FD7600-00FA-42F2-959F-DC0B69F784E8}" type="pres">
      <dgm:prSet presAssocID="{5CAE390C-5478-4965-9A29-73C7FB409F06}" presName="rootComposite1" presStyleCnt="0"/>
      <dgm:spPr/>
    </dgm:pt>
    <dgm:pt modelId="{650ADDF3-21CE-427D-AFBB-3E7A8D4589D0}" type="pres">
      <dgm:prSet presAssocID="{5CAE390C-5478-4965-9A29-73C7FB409F06}" presName="rootText1" presStyleLbl="node0" presStyleIdx="0" presStyleCnt="1">
        <dgm:presLayoutVars>
          <dgm:chPref val="3"/>
        </dgm:presLayoutVars>
      </dgm:prSet>
      <dgm:spPr/>
    </dgm:pt>
    <dgm:pt modelId="{4E20F675-AEF0-4ED2-90A7-40CE7466895F}" type="pres">
      <dgm:prSet presAssocID="{5CAE390C-5478-4965-9A29-73C7FB409F06}" presName="rootConnector1" presStyleLbl="node1" presStyleIdx="0" presStyleCnt="0"/>
      <dgm:spPr/>
    </dgm:pt>
    <dgm:pt modelId="{0BF2E66C-261A-4D94-BFE0-A1CC31D2ADD2}" type="pres">
      <dgm:prSet presAssocID="{5CAE390C-5478-4965-9A29-73C7FB409F06}" presName="hierChild2" presStyleCnt="0"/>
      <dgm:spPr/>
    </dgm:pt>
    <dgm:pt modelId="{3F2860C5-C9BD-4398-9DC2-2032181BB9D3}" type="pres">
      <dgm:prSet presAssocID="{5CAE390C-5478-4965-9A29-73C7FB409F06}" presName="hierChild3" presStyleCnt="0"/>
      <dgm:spPr/>
    </dgm:pt>
    <dgm:pt modelId="{3A58C6DA-5BEE-4BC3-AF7E-D32AA24EBABA}" type="pres">
      <dgm:prSet presAssocID="{AB056BA0-2D09-46B5-AD2A-CCBF31551E7A}" presName="Name111" presStyleLbl="parChTrans1D2" presStyleIdx="0" presStyleCnt="1"/>
      <dgm:spPr/>
    </dgm:pt>
    <dgm:pt modelId="{51411650-4888-46D9-A4E6-6B7A43A2EA4F}" type="pres">
      <dgm:prSet presAssocID="{70036DC4-D002-4A56-A8F4-AEA3F21FEB1A}" presName="hierRoot3" presStyleCnt="0">
        <dgm:presLayoutVars>
          <dgm:hierBranch val="init"/>
        </dgm:presLayoutVars>
      </dgm:prSet>
      <dgm:spPr/>
    </dgm:pt>
    <dgm:pt modelId="{AE1A69EF-E801-41B9-A1D6-9D3BB8177872}" type="pres">
      <dgm:prSet presAssocID="{70036DC4-D002-4A56-A8F4-AEA3F21FEB1A}" presName="rootComposite3" presStyleCnt="0"/>
      <dgm:spPr/>
    </dgm:pt>
    <dgm:pt modelId="{3B865196-4B9B-4734-9659-B65966BFB27B}" type="pres">
      <dgm:prSet presAssocID="{70036DC4-D002-4A56-A8F4-AEA3F21FEB1A}" presName="rootText3" presStyleLbl="asst1" presStyleIdx="0" presStyleCnt="5">
        <dgm:presLayoutVars>
          <dgm:chPref val="3"/>
        </dgm:presLayoutVars>
      </dgm:prSet>
      <dgm:spPr/>
    </dgm:pt>
    <dgm:pt modelId="{B08EF2E3-B0EA-43D8-8462-3BB5D0B10713}" type="pres">
      <dgm:prSet presAssocID="{70036DC4-D002-4A56-A8F4-AEA3F21FEB1A}" presName="rootConnector3" presStyleLbl="asst1" presStyleIdx="0" presStyleCnt="5"/>
      <dgm:spPr/>
    </dgm:pt>
    <dgm:pt modelId="{312292C5-0D50-447E-BD39-8B4F0DD7DAAF}" type="pres">
      <dgm:prSet presAssocID="{70036DC4-D002-4A56-A8F4-AEA3F21FEB1A}" presName="hierChild6" presStyleCnt="0"/>
      <dgm:spPr/>
    </dgm:pt>
    <dgm:pt modelId="{A27D7578-42B4-46B2-A18C-ACF677631EE5}" type="pres">
      <dgm:prSet presAssocID="{70036DC4-D002-4A56-A8F4-AEA3F21FEB1A}" presName="hierChild7" presStyleCnt="0"/>
      <dgm:spPr/>
    </dgm:pt>
    <dgm:pt modelId="{73CCEF87-E53F-4C33-87A9-D2C0F261ACD3}" type="pres">
      <dgm:prSet presAssocID="{1133B79E-2D29-49E9-AB0A-3372225BE678}" presName="Name111" presStyleLbl="parChTrans1D3" presStyleIdx="0" presStyleCnt="1"/>
      <dgm:spPr/>
    </dgm:pt>
    <dgm:pt modelId="{4B0F2A43-7FEE-441B-A68D-4F565D601AC3}" type="pres">
      <dgm:prSet presAssocID="{BFC7112D-ADEB-4E02-A775-C969EAD7D50C}" presName="hierRoot3" presStyleCnt="0">
        <dgm:presLayoutVars>
          <dgm:hierBranch val="init"/>
        </dgm:presLayoutVars>
      </dgm:prSet>
      <dgm:spPr/>
    </dgm:pt>
    <dgm:pt modelId="{01CD6A9F-0C4E-4AA2-AD3A-CF9BEDB78B35}" type="pres">
      <dgm:prSet presAssocID="{BFC7112D-ADEB-4E02-A775-C969EAD7D50C}" presName="rootComposite3" presStyleCnt="0"/>
      <dgm:spPr/>
    </dgm:pt>
    <dgm:pt modelId="{1A00BCF8-9DE4-4379-AE21-2546A9CEE9EE}" type="pres">
      <dgm:prSet presAssocID="{BFC7112D-ADEB-4E02-A775-C969EAD7D50C}" presName="rootText3" presStyleLbl="asst1" presStyleIdx="1" presStyleCnt="5">
        <dgm:presLayoutVars>
          <dgm:chPref val="3"/>
        </dgm:presLayoutVars>
      </dgm:prSet>
      <dgm:spPr/>
    </dgm:pt>
    <dgm:pt modelId="{06E50F2E-B43F-4C9E-BBEC-2F1C0D5E9190}" type="pres">
      <dgm:prSet presAssocID="{BFC7112D-ADEB-4E02-A775-C969EAD7D50C}" presName="rootConnector3" presStyleLbl="asst1" presStyleIdx="1" presStyleCnt="5"/>
      <dgm:spPr/>
    </dgm:pt>
    <dgm:pt modelId="{3418A3E5-F9C7-460F-A6E9-DA70B1375F38}" type="pres">
      <dgm:prSet presAssocID="{BFC7112D-ADEB-4E02-A775-C969EAD7D50C}" presName="hierChild6" presStyleCnt="0"/>
      <dgm:spPr/>
    </dgm:pt>
    <dgm:pt modelId="{37A40C35-6B89-4279-9AC0-555485B8D1F7}" type="pres">
      <dgm:prSet presAssocID="{BFC7112D-ADEB-4E02-A775-C969EAD7D50C}" presName="hierChild7" presStyleCnt="0"/>
      <dgm:spPr/>
    </dgm:pt>
    <dgm:pt modelId="{B4A311D6-9E36-4F36-B05C-1218CC8A7E7E}" type="pres">
      <dgm:prSet presAssocID="{3BAD2A5B-DB73-4B0E-82FF-59E5DE005C63}" presName="Name111" presStyleLbl="parChTrans1D4" presStyleIdx="0" presStyleCnt="3"/>
      <dgm:spPr/>
    </dgm:pt>
    <dgm:pt modelId="{81978DF4-53D8-4901-AF97-77DD4D54F9B0}" type="pres">
      <dgm:prSet presAssocID="{3EBEC193-1F00-40E7-8ED1-ADEB237181FB}" presName="hierRoot3" presStyleCnt="0">
        <dgm:presLayoutVars>
          <dgm:hierBranch val="init"/>
        </dgm:presLayoutVars>
      </dgm:prSet>
      <dgm:spPr/>
    </dgm:pt>
    <dgm:pt modelId="{08347F27-EFA1-4EB4-BAD6-66FC203FFC02}" type="pres">
      <dgm:prSet presAssocID="{3EBEC193-1F00-40E7-8ED1-ADEB237181FB}" presName="rootComposite3" presStyleCnt="0"/>
      <dgm:spPr/>
    </dgm:pt>
    <dgm:pt modelId="{86897EEC-B871-4EBC-AF10-F97E3DE0BC00}" type="pres">
      <dgm:prSet presAssocID="{3EBEC193-1F00-40E7-8ED1-ADEB237181FB}" presName="rootText3" presStyleLbl="asst1" presStyleIdx="2" presStyleCnt="5">
        <dgm:presLayoutVars>
          <dgm:chPref val="3"/>
        </dgm:presLayoutVars>
      </dgm:prSet>
      <dgm:spPr/>
    </dgm:pt>
    <dgm:pt modelId="{C7766273-3129-4C44-8281-4C32D87786DD}" type="pres">
      <dgm:prSet presAssocID="{3EBEC193-1F00-40E7-8ED1-ADEB237181FB}" presName="rootConnector3" presStyleLbl="asst1" presStyleIdx="2" presStyleCnt="5"/>
      <dgm:spPr/>
    </dgm:pt>
    <dgm:pt modelId="{2E873BE0-28C5-4AAC-B1AC-CB3C05F9C180}" type="pres">
      <dgm:prSet presAssocID="{3EBEC193-1F00-40E7-8ED1-ADEB237181FB}" presName="hierChild6" presStyleCnt="0"/>
      <dgm:spPr/>
    </dgm:pt>
    <dgm:pt modelId="{C4476C2E-3EF4-463F-A0DD-F5C0A241ED45}" type="pres">
      <dgm:prSet presAssocID="{3EBEC193-1F00-40E7-8ED1-ADEB237181FB}" presName="hierChild7" presStyleCnt="0"/>
      <dgm:spPr/>
    </dgm:pt>
    <dgm:pt modelId="{2392AE54-B860-4E85-A3FA-49CBA06876AF}" type="pres">
      <dgm:prSet presAssocID="{5376DD0A-3DB4-49AD-87C7-936B50740788}" presName="Name111" presStyleLbl="parChTrans1D4" presStyleIdx="1" presStyleCnt="3"/>
      <dgm:spPr/>
    </dgm:pt>
    <dgm:pt modelId="{7505977D-7B1F-4F89-A09D-D9489EFED2EC}" type="pres">
      <dgm:prSet presAssocID="{873F8626-C197-4C29-B0EA-CCCA4509D2C3}" presName="hierRoot3" presStyleCnt="0">
        <dgm:presLayoutVars>
          <dgm:hierBranch val="init"/>
        </dgm:presLayoutVars>
      </dgm:prSet>
      <dgm:spPr/>
    </dgm:pt>
    <dgm:pt modelId="{D80512CB-C7A1-48D8-BFA9-5599554176BC}" type="pres">
      <dgm:prSet presAssocID="{873F8626-C197-4C29-B0EA-CCCA4509D2C3}" presName="rootComposite3" presStyleCnt="0"/>
      <dgm:spPr/>
    </dgm:pt>
    <dgm:pt modelId="{29C97C9E-0BD3-4A6D-9ECC-67E735FF206D}" type="pres">
      <dgm:prSet presAssocID="{873F8626-C197-4C29-B0EA-CCCA4509D2C3}" presName="rootText3" presStyleLbl="asst1" presStyleIdx="3" presStyleCnt="5">
        <dgm:presLayoutVars>
          <dgm:chPref val="3"/>
        </dgm:presLayoutVars>
      </dgm:prSet>
      <dgm:spPr/>
    </dgm:pt>
    <dgm:pt modelId="{11A99E88-CA19-45B1-A770-700619F38F06}" type="pres">
      <dgm:prSet presAssocID="{873F8626-C197-4C29-B0EA-CCCA4509D2C3}" presName="rootConnector3" presStyleLbl="asst1" presStyleIdx="3" presStyleCnt="5"/>
      <dgm:spPr/>
    </dgm:pt>
    <dgm:pt modelId="{76620B8D-ED4E-4BE7-891C-C120227FD41E}" type="pres">
      <dgm:prSet presAssocID="{873F8626-C197-4C29-B0EA-CCCA4509D2C3}" presName="hierChild6" presStyleCnt="0"/>
      <dgm:spPr/>
    </dgm:pt>
    <dgm:pt modelId="{CAD3C284-B437-48B8-BF8C-3F55F1959546}" type="pres">
      <dgm:prSet presAssocID="{873F8626-C197-4C29-B0EA-CCCA4509D2C3}" presName="hierChild7" presStyleCnt="0"/>
      <dgm:spPr/>
    </dgm:pt>
    <dgm:pt modelId="{475B08EF-DAF7-4EA3-B0A6-C224658CD16E}" type="pres">
      <dgm:prSet presAssocID="{EB375A29-1BDF-4CF6-9754-1BFCA74D16C7}" presName="Name111" presStyleLbl="parChTrans1D4" presStyleIdx="2" presStyleCnt="3"/>
      <dgm:spPr/>
    </dgm:pt>
    <dgm:pt modelId="{302A8D05-9812-4534-ABF6-E4B423BBFA02}" type="pres">
      <dgm:prSet presAssocID="{3318D3DB-A6CA-48F7-BD4A-3F72EB1AE0E4}" presName="hierRoot3" presStyleCnt="0">
        <dgm:presLayoutVars>
          <dgm:hierBranch val="init"/>
        </dgm:presLayoutVars>
      </dgm:prSet>
      <dgm:spPr/>
    </dgm:pt>
    <dgm:pt modelId="{BE215863-A91B-4A2D-94CF-45FD9BD11348}" type="pres">
      <dgm:prSet presAssocID="{3318D3DB-A6CA-48F7-BD4A-3F72EB1AE0E4}" presName="rootComposite3" presStyleCnt="0"/>
      <dgm:spPr/>
    </dgm:pt>
    <dgm:pt modelId="{8C78797E-274A-4BE9-B54D-73F3C7C42006}" type="pres">
      <dgm:prSet presAssocID="{3318D3DB-A6CA-48F7-BD4A-3F72EB1AE0E4}" presName="rootText3" presStyleLbl="asst1" presStyleIdx="4" presStyleCnt="5">
        <dgm:presLayoutVars>
          <dgm:chPref val="3"/>
        </dgm:presLayoutVars>
      </dgm:prSet>
      <dgm:spPr/>
    </dgm:pt>
    <dgm:pt modelId="{563C078C-05C0-4A45-BCE0-45D30695CE55}" type="pres">
      <dgm:prSet presAssocID="{3318D3DB-A6CA-48F7-BD4A-3F72EB1AE0E4}" presName="rootConnector3" presStyleLbl="asst1" presStyleIdx="4" presStyleCnt="5"/>
      <dgm:spPr/>
    </dgm:pt>
    <dgm:pt modelId="{60019361-2375-4FD4-9C74-4FA776CCDFF6}" type="pres">
      <dgm:prSet presAssocID="{3318D3DB-A6CA-48F7-BD4A-3F72EB1AE0E4}" presName="hierChild6" presStyleCnt="0"/>
      <dgm:spPr/>
    </dgm:pt>
    <dgm:pt modelId="{FF225F1E-5DF0-41CC-B630-311E89C39C81}" type="pres">
      <dgm:prSet presAssocID="{3318D3DB-A6CA-48F7-BD4A-3F72EB1AE0E4}" presName="hierChild7" presStyleCnt="0"/>
      <dgm:spPr/>
    </dgm:pt>
  </dgm:ptLst>
  <dgm:cxnLst>
    <dgm:cxn modelId="{02AE4F00-B6F5-4BC2-9173-F47AEAD2BEB8}" type="presOf" srcId="{3EBEC193-1F00-40E7-8ED1-ADEB237181FB}" destId="{86897EEC-B871-4EBC-AF10-F97E3DE0BC00}" srcOrd="0" destOrd="0" presId="urn:microsoft.com/office/officeart/2005/8/layout/orgChart1"/>
    <dgm:cxn modelId="{FC99A806-57F6-447C-9BC9-C29A7253CE2B}" type="presOf" srcId="{5CAE390C-5478-4965-9A29-73C7FB409F06}" destId="{4E20F675-AEF0-4ED2-90A7-40CE7466895F}" srcOrd="1" destOrd="0" presId="urn:microsoft.com/office/officeart/2005/8/layout/orgChart1"/>
    <dgm:cxn modelId="{9ADCCE08-3DC4-4287-8074-46A37173FE3C}" type="presOf" srcId="{3318D3DB-A6CA-48F7-BD4A-3F72EB1AE0E4}" destId="{563C078C-05C0-4A45-BCE0-45D30695CE55}" srcOrd="1" destOrd="0" presId="urn:microsoft.com/office/officeart/2005/8/layout/orgChart1"/>
    <dgm:cxn modelId="{C90BAE0C-9A54-44C5-9DBC-835EA8724D6B}" srcId="{5CAE390C-5478-4965-9A29-73C7FB409F06}" destId="{70036DC4-D002-4A56-A8F4-AEA3F21FEB1A}" srcOrd="0" destOrd="0" parTransId="{AB056BA0-2D09-46B5-AD2A-CCBF31551E7A}" sibTransId="{63992010-C297-4E21-BF03-C31B2E5AB2C8}"/>
    <dgm:cxn modelId="{732D570F-62B5-47F3-BA01-9CD46BA52FA7}" srcId="{EDD581AC-DF5E-460B-9EC2-BB0610B138AD}" destId="{5CAE390C-5478-4965-9A29-73C7FB409F06}" srcOrd="0" destOrd="0" parTransId="{73C3A5B7-7CD8-4675-A05F-B59C14FDA399}" sibTransId="{147931A0-D5E6-4AEA-B362-3ECF29D756DE}"/>
    <dgm:cxn modelId="{7E4B4E11-A3E9-4503-9D52-D465059CD31C}" type="presOf" srcId="{5376DD0A-3DB4-49AD-87C7-936B50740788}" destId="{2392AE54-B860-4E85-A3FA-49CBA06876AF}" srcOrd="0" destOrd="0" presId="urn:microsoft.com/office/officeart/2005/8/layout/orgChart1"/>
    <dgm:cxn modelId="{C27BB411-475D-49B7-829D-3308BB067EB0}" type="presOf" srcId="{BFC7112D-ADEB-4E02-A775-C969EAD7D50C}" destId="{1A00BCF8-9DE4-4379-AE21-2546A9CEE9EE}" srcOrd="0" destOrd="0" presId="urn:microsoft.com/office/officeart/2005/8/layout/orgChart1"/>
    <dgm:cxn modelId="{FE89411B-DFC4-4107-9508-91A1EBD88B3F}" srcId="{873F8626-C197-4C29-B0EA-CCCA4509D2C3}" destId="{3318D3DB-A6CA-48F7-BD4A-3F72EB1AE0E4}" srcOrd="0" destOrd="0" parTransId="{EB375A29-1BDF-4CF6-9754-1BFCA74D16C7}" sibTransId="{7A9513D7-C0C8-4EE4-9937-39593F5A9E7E}"/>
    <dgm:cxn modelId="{906B512B-7551-49C5-AC8A-9AF95280752F}" type="presOf" srcId="{BFC7112D-ADEB-4E02-A775-C969EAD7D50C}" destId="{06E50F2E-B43F-4C9E-BBEC-2F1C0D5E9190}" srcOrd="1" destOrd="0" presId="urn:microsoft.com/office/officeart/2005/8/layout/orgChart1"/>
    <dgm:cxn modelId="{D824403A-B44D-4093-8C12-417B47F6A0E4}" srcId="{3EBEC193-1F00-40E7-8ED1-ADEB237181FB}" destId="{873F8626-C197-4C29-B0EA-CCCA4509D2C3}" srcOrd="0" destOrd="0" parTransId="{5376DD0A-3DB4-49AD-87C7-936B50740788}" sibTransId="{9C7A4886-BEC2-4B0A-A69B-B9A1EB13F89B}"/>
    <dgm:cxn modelId="{6BEF6D3A-85CC-4836-9FB5-E97A98ED4F19}" srcId="{BFC7112D-ADEB-4E02-A775-C969EAD7D50C}" destId="{3EBEC193-1F00-40E7-8ED1-ADEB237181FB}" srcOrd="0" destOrd="0" parTransId="{3BAD2A5B-DB73-4B0E-82FF-59E5DE005C63}" sibTransId="{117A9468-B6C8-4A94-A705-7CF7DE858C0E}"/>
    <dgm:cxn modelId="{48C67562-B844-46DC-B88E-EB4B7EB1717B}" type="presOf" srcId="{AB056BA0-2D09-46B5-AD2A-CCBF31551E7A}" destId="{3A58C6DA-5BEE-4BC3-AF7E-D32AA24EBABA}" srcOrd="0" destOrd="0" presId="urn:microsoft.com/office/officeart/2005/8/layout/orgChart1"/>
    <dgm:cxn modelId="{F3F92966-CC51-41D5-9250-D2FD8F4AC068}" type="presOf" srcId="{3318D3DB-A6CA-48F7-BD4A-3F72EB1AE0E4}" destId="{8C78797E-274A-4BE9-B54D-73F3C7C42006}" srcOrd="0" destOrd="0" presId="urn:microsoft.com/office/officeart/2005/8/layout/orgChart1"/>
    <dgm:cxn modelId="{83CCC572-75B2-4A15-9148-A7C1A0D034D4}" type="presOf" srcId="{1133B79E-2D29-49E9-AB0A-3372225BE678}" destId="{73CCEF87-E53F-4C33-87A9-D2C0F261ACD3}" srcOrd="0" destOrd="0" presId="urn:microsoft.com/office/officeart/2005/8/layout/orgChart1"/>
    <dgm:cxn modelId="{621A3374-AD29-46DC-8FC2-D378289C8462}" type="presOf" srcId="{EB375A29-1BDF-4CF6-9754-1BFCA74D16C7}" destId="{475B08EF-DAF7-4EA3-B0A6-C224658CD16E}" srcOrd="0" destOrd="0" presId="urn:microsoft.com/office/officeart/2005/8/layout/orgChart1"/>
    <dgm:cxn modelId="{8B43DC54-8293-4F2A-8FFA-529A2239891C}" srcId="{70036DC4-D002-4A56-A8F4-AEA3F21FEB1A}" destId="{BFC7112D-ADEB-4E02-A775-C969EAD7D50C}" srcOrd="0" destOrd="0" parTransId="{1133B79E-2D29-49E9-AB0A-3372225BE678}" sibTransId="{BFA803FB-2DAF-4151-A6B9-7F1349121E51}"/>
    <dgm:cxn modelId="{BD576177-5789-49BE-AB02-DC6E4167BD0A}" type="presOf" srcId="{873F8626-C197-4C29-B0EA-CCCA4509D2C3}" destId="{11A99E88-CA19-45B1-A770-700619F38F06}" srcOrd="1" destOrd="0" presId="urn:microsoft.com/office/officeart/2005/8/layout/orgChart1"/>
    <dgm:cxn modelId="{4A624357-BFED-414F-AB23-35C6C73AF9FD}" type="presOf" srcId="{70036DC4-D002-4A56-A8F4-AEA3F21FEB1A}" destId="{3B865196-4B9B-4734-9659-B65966BFB27B}" srcOrd="0" destOrd="0" presId="urn:microsoft.com/office/officeart/2005/8/layout/orgChart1"/>
    <dgm:cxn modelId="{807373B0-63CF-49CA-BA3E-3941293049DB}" type="presOf" srcId="{873F8626-C197-4C29-B0EA-CCCA4509D2C3}" destId="{29C97C9E-0BD3-4A6D-9ECC-67E735FF206D}" srcOrd="0" destOrd="0" presId="urn:microsoft.com/office/officeart/2005/8/layout/orgChart1"/>
    <dgm:cxn modelId="{8924FFC5-04A5-4CEF-BEB1-C842E944303D}" type="presOf" srcId="{3EBEC193-1F00-40E7-8ED1-ADEB237181FB}" destId="{C7766273-3129-4C44-8281-4C32D87786DD}" srcOrd="1" destOrd="0" presId="urn:microsoft.com/office/officeart/2005/8/layout/orgChart1"/>
    <dgm:cxn modelId="{26D51BCD-221D-4789-89AE-C3D78F2E8915}" type="presOf" srcId="{5CAE390C-5478-4965-9A29-73C7FB409F06}" destId="{650ADDF3-21CE-427D-AFBB-3E7A8D4589D0}" srcOrd="0" destOrd="0" presId="urn:microsoft.com/office/officeart/2005/8/layout/orgChart1"/>
    <dgm:cxn modelId="{0DACA4DD-6DC5-4C4C-8017-27AE5BD25922}" type="presOf" srcId="{3BAD2A5B-DB73-4B0E-82FF-59E5DE005C63}" destId="{B4A311D6-9E36-4F36-B05C-1218CC8A7E7E}" srcOrd="0" destOrd="0" presId="urn:microsoft.com/office/officeart/2005/8/layout/orgChart1"/>
    <dgm:cxn modelId="{0A275FE2-133E-42D3-8A9A-A550CE931768}" type="presOf" srcId="{70036DC4-D002-4A56-A8F4-AEA3F21FEB1A}" destId="{B08EF2E3-B0EA-43D8-8462-3BB5D0B10713}" srcOrd="1" destOrd="0" presId="urn:microsoft.com/office/officeart/2005/8/layout/orgChart1"/>
    <dgm:cxn modelId="{2EA438F7-62FD-45DA-B24B-5AF1A0892197}" type="presOf" srcId="{EDD581AC-DF5E-460B-9EC2-BB0610B138AD}" destId="{77AA8093-5C45-4E2E-9260-7E048F526F85}" srcOrd="0" destOrd="0" presId="urn:microsoft.com/office/officeart/2005/8/layout/orgChart1"/>
    <dgm:cxn modelId="{3F4E52A6-39F1-4EE6-9AF8-85892473507B}" type="presParOf" srcId="{77AA8093-5C45-4E2E-9260-7E048F526F85}" destId="{6C568466-8BB5-446E-BACA-42F446BF373B}" srcOrd="0" destOrd="0" presId="urn:microsoft.com/office/officeart/2005/8/layout/orgChart1"/>
    <dgm:cxn modelId="{D9281512-8A8E-4F46-89EE-070E871C371F}" type="presParOf" srcId="{6C568466-8BB5-446E-BACA-42F446BF373B}" destId="{C7FD7600-00FA-42F2-959F-DC0B69F784E8}" srcOrd="0" destOrd="0" presId="urn:microsoft.com/office/officeart/2005/8/layout/orgChart1"/>
    <dgm:cxn modelId="{13F011F1-89D8-4EF5-A903-0C62F5EFE7E2}" type="presParOf" srcId="{C7FD7600-00FA-42F2-959F-DC0B69F784E8}" destId="{650ADDF3-21CE-427D-AFBB-3E7A8D4589D0}" srcOrd="0" destOrd="0" presId="urn:microsoft.com/office/officeart/2005/8/layout/orgChart1"/>
    <dgm:cxn modelId="{04FA8BE4-E246-4A89-89E9-F71E092F3D18}" type="presParOf" srcId="{C7FD7600-00FA-42F2-959F-DC0B69F784E8}" destId="{4E20F675-AEF0-4ED2-90A7-40CE7466895F}" srcOrd="1" destOrd="0" presId="urn:microsoft.com/office/officeart/2005/8/layout/orgChart1"/>
    <dgm:cxn modelId="{D16E1AEA-23FA-41F0-8B8D-EBBBF593AC2C}" type="presParOf" srcId="{6C568466-8BB5-446E-BACA-42F446BF373B}" destId="{0BF2E66C-261A-4D94-BFE0-A1CC31D2ADD2}" srcOrd="1" destOrd="0" presId="urn:microsoft.com/office/officeart/2005/8/layout/orgChart1"/>
    <dgm:cxn modelId="{96B4322B-B5E5-4914-89B9-472D841F14ED}" type="presParOf" srcId="{6C568466-8BB5-446E-BACA-42F446BF373B}" destId="{3F2860C5-C9BD-4398-9DC2-2032181BB9D3}" srcOrd="2" destOrd="0" presId="urn:microsoft.com/office/officeart/2005/8/layout/orgChart1"/>
    <dgm:cxn modelId="{745A234E-B07A-4916-9E25-EDE6966CA64B}" type="presParOf" srcId="{3F2860C5-C9BD-4398-9DC2-2032181BB9D3}" destId="{3A58C6DA-5BEE-4BC3-AF7E-D32AA24EBABA}" srcOrd="0" destOrd="0" presId="urn:microsoft.com/office/officeart/2005/8/layout/orgChart1"/>
    <dgm:cxn modelId="{2E444DB3-3653-46F7-B4C5-875963F1DDBF}" type="presParOf" srcId="{3F2860C5-C9BD-4398-9DC2-2032181BB9D3}" destId="{51411650-4888-46D9-A4E6-6B7A43A2EA4F}" srcOrd="1" destOrd="0" presId="urn:microsoft.com/office/officeart/2005/8/layout/orgChart1"/>
    <dgm:cxn modelId="{C25A06DE-8058-46C4-A027-8169064EB196}" type="presParOf" srcId="{51411650-4888-46D9-A4E6-6B7A43A2EA4F}" destId="{AE1A69EF-E801-41B9-A1D6-9D3BB8177872}" srcOrd="0" destOrd="0" presId="urn:microsoft.com/office/officeart/2005/8/layout/orgChart1"/>
    <dgm:cxn modelId="{72B70F2D-D2D7-4173-9D84-B99003D09765}" type="presParOf" srcId="{AE1A69EF-E801-41B9-A1D6-9D3BB8177872}" destId="{3B865196-4B9B-4734-9659-B65966BFB27B}" srcOrd="0" destOrd="0" presId="urn:microsoft.com/office/officeart/2005/8/layout/orgChart1"/>
    <dgm:cxn modelId="{B0D5D807-CEE3-46F2-875B-CB726DA9FFF0}" type="presParOf" srcId="{AE1A69EF-E801-41B9-A1D6-9D3BB8177872}" destId="{B08EF2E3-B0EA-43D8-8462-3BB5D0B10713}" srcOrd="1" destOrd="0" presId="urn:microsoft.com/office/officeart/2005/8/layout/orgChart1"/>
    <dgm:cxn modelId="{9FF05E61-808B-4AC6-AC73-D8BE0D1D99D0}" type="presParOf" srcId="{51411650-4888-46D9-A4E6-6B7A43A2EA4F}" destId="{312292C5-0D50-447E-BD39-8B4F0DD7DAAF}" srcOrd="1" destOrd="0" presId="urn:microsoft.com/office/officeart/2005/8/layout/orgChart1"/>
    <dgm:cxn modelId="{EE02F934-0C40-4860-B072-A23F6497A1F4}" type="presParOf" srcId="{51411650-4888-46D9-A4E6-6B7A43A2EA4F}" destId="{A27D7578-42B4-46B2-A18C-ACF677631EE5}" srcOrd="2" destOrd="0" presId="urn:microsoft.com/office/officeart/2005/8/layout/orgChart1"/>
    <dgm:cxn modelId="{C26E2CFF-C4C0-4336-8EDC-C05DFE86F564}" type="presParOf" srcId="{A27D7578-42B4-46B2-A18C-ACF677631EE5}" destId="{73CCEF87-E53F-4C33-87A9-D2C0F261ACD3}" srcOrd="0" destOrd="0" presId="urn:microsoft.com/office/officeart/2005/8/layout/orgChart1"/>
    <dgm:cxn modelId="{406B17B5-CC0D-4CB6-90A2-90AD4218605F}" type="presParOf" srcId="{A27D7578-42B4-46B2-A18C-ACF677631EE5}" destId="{4B0F2A43-7FEE-441B-A68D-4F565D601AC3}" srcOrd="1" destOrd="0" presId="urn:microsoft.com/office/officeart/2005/8/layout/orgChart1"/>
    <dgm:cxn modelId="{0D6AAF15-604B-4C03-9D71-372F5AE563C6}" type="presParOf" srcId="{4B0F2A43-7FEE-441B-A68D-4F565D601AC3}" destId="{01CD6A9F-0C4E-4AA2-AD3A-CF9BEDB78B35}" srcOrd="0" destOrd="0" presId="urn:microsoft.com/office/officeart/2005/8/layout/orgChart1"/>
    <dgm:cxn modelId="{B227B9DF-6364-4081-90C2-BA86CF164DA9}" type="presParOf" srcId="{01CD6A9F-0C4E-4AA2-AD3A-CF9BEDB78B35}" destId="{1A00BCF8-9DE4-4379-AE21-2546A9CEE9EE}" srcOrd="0" destOrd="0" presId="urn:microsoft.com/office/officeart/2005/8/layout/orgChart1"/>
    <dgm:cxn modelId="{D281F0E0-3C80-4C92-B94A-2F954C8FAE00}" type="presParOf" srcId="{01CD6A9F-0C4E-4AA2-AD3A-CF9BEDB78B35}" destId="{06E50F2E-B43F-4C9E-BBEC-2F1C0D5E9190}" srcOrd="1" destOrd="0" presId="urn:microsoft.com/office/officeart/2005/8/layout/orgChart1"/>
    <dgm:cxn modelId="{9646B3BE-399A-4AF4-A143-67BDCD824C4E}" type="presParOf" srcId="{4B0F2A43-7FEE-441B-A68D-4F565D601AC3}" destId="{3418A3E5-F9C7-460F-A6E9-DA70B1375F38}" srcOrd="1" destOrd="0" presId="urn:microsoft.com/office/officeart/2005/8/layout/orgChart1"/>
    <dgm:cxn modelId="{64BD8284-5922-4A83-A35F-F0462EA38037}" type="presParOf" srcId="{4B0F2A43-7FEE-441B-A68D-4F565D601AC3}" destId="{37A40C35-6B89-4279-9AC0-555485B8D1F7}" srcOrd="2" destOrd="0" presId="urn:microsoft.com/office/officeart/2005/8/layout/orgChart1"/>
    <dgm:cxn modelId="{FA3019C5-F8BA-4060-9031-3BF55E4E0DD7}" type="presParOf" srcId="{37A40C35-6B89-4279-9AC0-555485B8D1F7}" destId="{B4A311D6-9E36-4F36-B05C-1218CC8A7E7E}" srcOrd="0" destOrd="0" presId="urn:microsoft.com/office/officeart/2005/8/layout/orgChart1"/>
    <dgm:cxn modelId="{E3DD0312-8742-42DC-A2F7-AF51E324724F}" type="presParOf" srcId="{37A40C35-6B89-4279-9AC0-555485B8D1F7}" destId="{81978DF4-53D8-4901-AF97-77DD4D54F9B0}" srcOrd="1" destOrd="0" presId="urn:microsoft.com/office/officeart/2005/8/layout/orgChart1"/>
    <dgm:cxn modelId="{D591DA3E-04C0-413D-95EA-0C6FDA3CE36B}" type="presParOf" srcId="{81978DF4-53D8-4901-AF97-77DD4D54F9B0}" destId="{08347F27-EFA1-4EB4-BAD6-66FC203FFC02}" srcOrd="0" destOrd="0" presId="urn:microsoft.com/office/officeart/2005/8/layout/orgChart1"/>
    <dgm:cxn modelId="{753518E1-D602-412D-BAFB-DC161F214AE4}" type="presParOf" srcId="{08347F27-EFA1-4EB4-BAD6-66FC203FFC02}" destId="{86897EEC-B871-4EBC-AF10-F97E3DE0BC00}" srcOrd="0" destOrd="0" presId="urn:microsoft.com/office/officeart/2005/8/layout/orgChart1"/>
    <dgm:cxn modelId="{F9AE537A-F10A-4547-976F-F31073D56672}" type="presParOf" srcId="{08347F27-EFA1-4EB4-BAD6-66FC203FFC02}" destId="{C7766273-3129-4C44-8281-4C32D87786DD}" srcOrd="1" destOrd="0" presId="urn:microsoft.com/office/officeart/2005/8/layout/orgChart1"/>
    <dgm:cxn modelId="{327A4199-E21D-4450-AC8D-55DD317D9F69}" type="presParOf" srcId="{81978DF4-53D8-4901-AF97-77DD4D54F9B0}" destId="{2E873BE0-28C5-4AAC-B1AC-CB3C05F9C180}" srcOrd="1" destOrd="0" presId="urn:microsoft.com/office/officeart/2005/8/layout/orgChart1"/>
    <dgm:cxn modelId="{F205060C-2A74-4572-8C18-CC6C7B4C1154}" type="presParOf" srcId="{81978DF4-53D8-4901-AF97-77DD4D54F9B0}" destId="{C4476C2E-3EF4-463F-A0DD-F5C0A241ED45}" srcOrd="2" destOrd="0" presId="urn:microsoft.com/office/officeart/2005/8/layout/orgChart1"/>
    <dgm:cxn modelId="{374BCD8B-9247-4923-9E17-8F726E7E17B2}" type="presParOf" srcId="{C4476C2E-3EF4-463F-A0DD-F5C0A241ED45}" destId="{2392AE54-B860-4E85-A3FA-49CBA06876AF}" srcOrd="0" destOrd="0" presId="urn:microsoft.com/office/officeart/2005/8/layout/orgChart1"/>
    <dgm:cxn modelId="{5BB3E1DE-2756-4FC9-AEA5-BED1078B8BE6}" type="presParOf" srcId="{C4476C2E-3EF4-463F-A0DD-F5C0A241ED45}" destId="{7505977D-7B1F-4F89-A09D-D9489EFED2EC}" srcOrd="1" destOrd="0" presId="urn:microsoft.com/office/officeart/2005/8/layout/orgChart1"/>
    <dgm:cxn modelId="{A19ABF74-F8C3-49F9-8187-2FD1D8BC4560}" type="presParOf" srcId="{7505977D-7B1F-4F89-A09D-D9489EFED2EC}" destId="{D80512CB-C7A1-48D8-BFA9-5599554176BC}" srcOrd="0" destOrd="0" presId="urn:microsoft.com/office/officeart/2005/8/layout/orgChart1"/>
    <dgm:cxn modelId="{8F9E5336-AFDE-4035-A469-80DC58F1FB1F}" type="presParOf" srcId="{D80512CB-C7A1-48D8-BFA9-5599554176BC}" destId="{29C97C9E-0BD3-4A6D-9ECC-67E735FF206D}" srcOrd="0" destOrd="0" presId="urn:microsoft.com/office/officeart/2005/8/layout/orgChart1"/>
    <dgm:cxn modelId="{2C58DB7D-8012-45B8-9E14-3568F479AFF9}" type="presParOf" srcId="{D80512CB-C7A1-48D8-BFA9-5599554176BC}" destId="{11A99E88-CA19-45B1-A770-700619F38F06}" srcOrd="1" destOrd="0" presId="urn:microsoft.com/office/officeart/2005/8/layout/orgChart1"/>
    <dgm:cxn modelId="{395D9192-B190-4C4C-9427-59A78D002428}" type="presParOf" srcId="{7505977D-7B1F-4F89-A09D-D9489EFED2EC}" destId="{76620B8D-ED4E-4BE7-891C-C120227FD41E}" srcOrd="1" destOrd="0" presId="urn:microsoft.com/office/officeart/2005/8/layout/orgChart1"/>
    <dgm:cxn modelId="{6793B56F-ACE4-4FA6-B1C6-B42C2F9176B3}" type="presParOf" srcId="{7505977D-7B1F-4F89-A09D-D9489EFED2EC}" destId="{CAD3C284-B437-48B8-BF8C-3F55F1959546}" srcOrd="2" destOrd="0" presId="urn:microsoft.com/office/officeart/2005/8/layout/orgChart1"/>
    <dgm:cxn modelId="{5139F7F4-670B-48C7-A78C-27E18FF40D17}" type="presParOf" srcId="{CAD3C284-B437-48B8-BF8C-3F55F1959546}" destId="{475B08EF-DAF7-4EA3-B0A6-C224658CD16E}" srcOrd="0" destOrd="0" presId="urn:microsoft.com/office/officeart/2005/8/layout/orgChart1"/>
    <dgm:cxn modelId="{2DC4FF77-968E-427A-B307-6B6DC6652D03}" type="presParOf" srcId="{CAD3C284-B437-48B8-BF8C-3F55F1959546}" destId="{302A8D05-9812-4534-ABF6-E4B423BBFA02}" srcOrd="1" destOrd="0" presId="urn:microsoft.com/office/officeart/2005/8/layout/orgChart1"/>
    <dgm:cxn modelId="{0507D9A4-FC7C-41B5-B998-2C51B02EB0E2}" type="presParOf" srcId="{302A8D05-9812-4534-ABF6-E4B423BBFA02}" destId="{BE215863-A91B-4A2D-94CF-45FD9BD11348}" srcOrd="0" destOrd="0" presId="urn:microsoft.com/office/officeart/2005/8/layout/orgChart1"/>
    <dgm:cxn modelId="{9221677F-AA0C-4E33-8393-DFA829FCCD14}" type="presParOf" srcId="{BE215863-A91B-4A2D-94CF-45FD9BD11348}" destId="{8C78797E-274A-4BE9-B54D-73F3C7C42006}" srcOrd="0" destOrd="0" presId="urn:microsoft.com/office/officeart/2005/8/layout/orgChart1"/>
    <dgm:cxn modelId="{932D13F6-6502-49CF-B28E-AAB4A3D89C9E}" type="presParOf" srcId="{BE215863-A91B-4A2D-94CF-45FD9BD11348}" destId="{563C078C-05C0-4A45-BCE0-45D30695CE55}" srcOrd="1" destOrd="0" presId="urn:microsoft.com/office/officeart/2005/8/layout/orgChart1"/>
    <dgm:cxn modelId="{8217F2DF-1121-4B9A-93CE-F778F5A63C71}" type="presParOf" srcId="{302A8D05-9812-4534-ABF6-E4B423BBFA02}" destId="{60019361-2375-4FD4-9C74-4FA776CCDFF6}" srcOrd="1" destOrd="0" presId="urn:microsoft.com/office/officeart/2005/8/layout/orgChart1"/>
    <dgm:cxn modelId="{07E42FB2-FD1E-40FE-B0C0-E2BEAD70DDCD}" type="presParOf" srcId="{302A8D05-9812-4534-ABF6-E4B423BBFA02}" destId="{FF225F1E-5DF0-41CC-B630-311E89C39C81}" srcOrd="2" destOrd="0" presId="urn:microsoft.com/office/officeart/2005/8/layout/orgChar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100A5E5-EE29-48EE-A806-D0254B2E66D0}"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D0E24CAD-12EB-402C-A2DE-821F18FC41B9}">
      <dgm:prSet phldrT="[Text]"/>
      <dgm:spPr/>
      <dgm:t>
        <a:bodyPr/>
        <a:lstStyle/>
        <a:p>
          <a:r>
            <a:rPr lang="en-US" dirty="0">
              <a:latin typeface="Calibri" panose="020F0502020204030204" pitchFamily="34" charset="0"/>
              <a:cs typeface="Calibri" panose="020F0502020204030204" pitchFamily="34" charset="0"/>
            </a:rPr>
            <a:t>Lead Navigator</a:t>
          </a:r>
        </a:p>
      </dgm:t>
    </dgm:pt>
    <dgm:pt modelId="{46ED6D09-D197-4696-9713-097DDEEBB98E}" type="parTrans" cxnId="{12882BEC-E6B9-4B6F-94A9-4648F862942B}">
      <dgm:prSet/>
      <dgm:spPr/>
      <dgm:t>
        <a:bodyPr/>
        <a:lstStyle/>
        <a:p>
          <a:endParaRPr lang="en-US"/>
        </a:p>
      </dgm:t>
    </dgm:pt>
    <dgm:pt modelId="{0D958531-39F5-4526-80B4-0669926EC0A3}" type="sibTrans" cxnId="{12882BEC-E6B9-4B6F-94A9-4648F862942B}">
      <dgm:prSet/>
      <dgm:spPr/>
      <dgm:t>
        <a:bodyPr/>
        <a:lstStyle/>
        <a:p>
          <a:endParaRPr lang="en-US"/>
        </a:p>
      </dgm:t>
    </dgm:pt>
    <dgm:pt modelId="{30EDF0AC-9D7E-477B-916E-82264979BAEE}">
      <dgm:prSet phldrT="[Text]"/>
      <dgm:spPr/>
      <dgm:t>
        <a:bodyPr/>
        <a:lstStyle/>
        <a:p>
          <a:r>
            <a:rPr lang="en-US" dirty="0">
              <a:latin typeface="Calibri" panose="020F0502020204030204" pitchFamily="34" charset="0"/>
              <a:cs typeface="Calibri" panose="020F0502020204030204" pitchFamily="34" charset="0"/>
            </a:rPr>
            <a:t>Takes the lead in communicating with Housing Providers</a:t>
          </a:r>
        </a:p>
      </dgm:t>
    </dgm:pt>
    <dgm:pt modelId="{BCF7601C-4931-4350-9F02-49DEAE9550F1}" type="parTrans" cxnId="{158C2127-7400-4DED-9E02-FF8E2320954D}">
      <dgm:prSet/>
      <dgm:spPr/>
      <dgm:t>
        <a:bodyPr/>
        <a:lstStyle/>
        <a:p>
          <a:endParaRPr lang="en-US"/>
        </a:p>
      </dgm:t>
    </dgm:pt>
    <dgm:pt modelId="{0CF51295-DCDA-49E2-9D49-A7DFC67B01C9}" type="sibTrans" cxnId="{158C2127-7400-4DED-9E02-FF8E2320954D}">
      <dgm:prSet/>
      <dgm:spPr/>
      <dgm:t>
        <a:bodyPr/>
        <a:lstStyle/>
        <a:p>
          <a:endParaRPr lang="en-US"/>
        </a:p>
      </dgm:t>
    </dgm:pt>
    <dgm:pt modelId="{2B09937A-A172-4EDB-9B18-E47147A45C81}">
      <dgm:prSet phldrT="[Text]"/>
      <dgm:spPr/>
      <dgm:t>
        <a:bodyPr/>
        <a:lstStyle/>
        <a:p>
          <a:r>
            <a:rPr lang="en-US" dirty="0">
              <a:latin typeface="Calibri" panose="020F0502020204030204" pitchFamily="34" charset="0"/>
              <a:cs typeface="Calibri" panose="020F0502020204030204" pitchFamily="34" charset="0"/>
            </a:rPr>
            <a:t>Coordinates with back-up contacts</a:t>
          </a:r>
        </a:p>
      </dgm:t>
    </dgm:pt>
    <dgm:pt modelId="{9E2A770C-3F97-4E3A-9482-EFD5BE477B28}" type="parTrans" cxnId="{13625B25-3A16-4DBC-97C9-E1C763933174}">
      <dgm:prSet/>
      <dgm:spPr/>
      <dgm:t>
        <a:bodyPr/>
        <a:lstStyle/>
        <a:p>
          <a:endParaRPr lang="en-US"/>
        </a:p>
      </dgm:t>
    </dgm:pt>
    <dgm:pt modelId="{BA4AEA77-62F4-44A8-BD09-44B08FB95FF4}" type="sibTrans" cxnId="{13625B25-3A16-4DBC-97C9-E1C763933174}">
      <dgm:prSet/>
      <dgm:spPr/>
      <dgm:t>
        <a:bodyPr/>
        <a:lstStyle/>
        <a:p>
          <a:endParaRPr lang="en-US"/>
        </a:p>
      </dgm:t>
    </dgm:pt>
    <dgm:pt modelId="{9154B86D-7CA6-4E8D-8AC9-0F5513967381}">
      <dgm:prSet phldrT="[Text]"/>
      <dgm:spPr/>
      <dgm:t>
        <a:bodyPr/>
        <a:lstStyle/>
        <a:p>
          <a:r>
            <a:rPr lang="en-US" dirty="0">
              <a:latin typeface="Calibri" panose="020F0502020204030204" pitchFamily="34" charset="0"/>
              <a:cs typeface="Calibri" panose="020F0502020204030204" pitchFamily="34" charset="0"/>
            </a:rPr>
            <a:t>Back-Up Navigation</a:t>
          </a:r>
        </a:p>
      </dgm:t>
    </dgm:pt>
    <dgm:pt modelId="{B8EA8772-56DA-4194-A696-80533141BE59}" type="parTrans" cxnId="{3BF55362-010D-481E-8F01-477D9623AC7B}">
      <dgm:prSet/>
      <dgm:spPr/>
      <dgm:t>
        <a:bodyPr/>
        <a:lstStyle/>
        <a:p>
          <a:endParaRPr lang="en-US"/>
        </a:p>
      </dgm:t>
    </dgm:pt>
    <dgm:pt modelId="{979A3AE6-E8B0-4E93-A82D-A773B627A4B4}" type="sibTrans" cxnId="{3BF55362-010D-481E-8F01-477D9623AC7B}">
      <dgm:prSet/>
      <dgm:spPr/>
      <dgm:t>
        <a:bodyPr/>
        <a:lstStyle/>
        <a:p>
          <a:endParaRPr lang="en-US"/>
        </a:p>
      </dgm:t>
    </dgm:pt>
    <dgm:pt modelId="{349E2AB2-B5CF-476C-AF83-F65215B8DEC5}">
      <dgm:prSet phldrT="[Text]"/>
      <dgm:spPr/>
      <dgm:t>
        <a:bodyPr/>
        <a:lstStyle/>
        <a:p>
          <a:r>
            <a:rPr lang="en-US" dirty="0">
              <a:latin typeface="Calibri" panose="020F0502020204030204" pitchFamily="34" charset="0"/>
              <a:cs typeface="Calibri" panose="020F0502020204030204" pitchFamily="34" charset="0"/>
            </a:rPr>
            <a:t>Communicates with Lead Navigator to offer support.</a:t>
          </a:r>
        </a:p>
      </dgm:t>
    </dgm:pt>
    <dgm:pt modelId="{9B0D675E-1A5E-4F18-A678-6046E2513550}" type="parTrans" cxnId="{EE692362-657C-45A6-B70F-E144EB293BFB}">
      <dgm:prSet/>
      <dgm:spPr/>
      <dgm:t>
        <a:bodyPr/>
        <a:lstStyle/>
        <a:p>
          <a:endParaRPr lang="en-US"/>
        </a:p>
      </dgm:t>
    </dgm:pt>
    <dgm:pt modelId="{3B5D5545-188B-4E9E-9F97-61D2C31AEBB3}" type="sibTrans" cxnId="{EE692362-657C-45A6-B70F-E144EB293BFB}">
      <dgm:prSet/>
      <dgm:spPr/>
      <dgm:t>
        <a:bodyPr/>
        <a:lstStyle/>
        <a:p>
          <a:endParaRPr lang="en-US"/>
        </a:p>
      </dgm:t>
    </dgm:pt>
    <dgm:pt modelId="{22B10A86-E4EB-406A-A69B-30411DF703B9}">
      <dgm:prSet phldrT="[Text]"/>
      <dgm:spPr/>
      <dgm:t>
        <a:bodyPr/>
        <a:lstStyle/>
        <a:p>
          <a:r>
            <a:rPr lang="en-US" dirty="0">
              <a:latin typeface="Calibri" panose="020F0502020204030204" pitchFamily="34" charset="0"/>
              <a:cs typeface="Calibri" panose="020F0502020204030204" pitchFamily="34" charset="0"/>
            </a:rPr>
            <a:t>May step in as Lead Navigator as needed. </a:t>
          </a:r>
        </a:p>
      </dgm:t>
    </dgm:pt>
    <dgm:pt modelId="{3072BE16-9418-49C7-9272-C4BE4CA94E8A}" type="sibTrans" cxnId="{6B4ECA9C-34A1-4313-9F67-0CAF19EB28C7}">
      <dgm:prSet/>
      <dgm:spPr/>
      <dgm:t>
        <a:bodyPr/>
        <a:lstStyle/>
        <a:p>
          <a:endParaRPr lang="en-US"/>
        </a:p>
      </dgm:t>
    </dgm:pt>
    <dgm:pt modelId="{543058DA-9DAB-40BE-BF7D-6A9D1662A330}" type="parTrans" cxnId="{6B4ECA9C-34A1-4313-9F67-0CAF19EB28C7}">
      <dgm:prSet/>
      <dgm:spPr/>
      <dgm:t>
        <a:bodyPr/>
        <a:lstStyle/>
        <a:p>
          <a:endParaRPr lang="en-US"/>
        </a:p>
      </dgm:t>
    </dgm:pt>
    <dgm:pt modelId="{FB6F6EDE-A43F-4FE4-8873-658004735D5A}" type="pres">
      <dgm:prSet presAssocID="{6100A5E5-EE29-48EE-A806-D0254B2E66D0}" presName="theList" presStyleCnt="0">
        <dgm:presLayoutVars>
          <dgm:dir/>
          <dgm:animLvl val="lvl"/>
          <dgm:resizeHandles val="exact"/>
        </dgm:presLayoutVars>
      </dgm:prSet>
      <dgm:spPr/>
    </dgm:pt>
    <dgm:pt modelId="{506556E1-4A07-45E7-B6DB-582ED1F945AC}" type="pres">
      <dgm:prSet presAssocID="{D0E24CAD-12EB-402C-A2DE-821F18FC41B9}" presName="compNode" presStyleCnt="0"/>
      <dgm:spPr/>
    </dgm:pt>
    <dgm:pt modelId="{B901EE6C-483A-4BB2-A151-2D31AC707D85}" type="pres">
      <dgm:prSet presAssocID="{D0E24CAD-12EB-402C-A2DE-821F18FC41B9}" presName="aNode" presStyleLbl="bgShp" presStyleIdx="0" presStyleCnt="2"/>
      <dgm:spPr/>
    </dgm:pt>
    <dgm:pt modelId="{8973B9B7-F6F3-47E1-A37A-89248100A62E}" type="pres">
      <dgm:prSet presAssocID="{D0E24CAD-12EB-402C-A2DE-821F18FC41B9}" presName="textNode" presStyleLbl="bgShp" presStyleIdx="0" presStyleCnt="2"/>
      <dgm:spPr/>
    </dgm:pt>
    <dgm:pt modelId="{CB47D2A4-AFC4-4393-9703-4960473232FA}" type="pres">
      <dgm:prSet presAssocID="{D0E24CAD-12EB-402C-A2DE-821F18FC41B9}" presName="compChildNode" presStyleCnt="0"/>
      <dgm:spPr/>
    </dgm:pt>
    <dgm:pt modelId="{CC448968-AE6F-4F6B-AAE8-B734410759E5}" type="pres">
      <dgm:prSet presAssocID="{D0E24CAD-12EB-402C-A2DE-821F18FC41B9}" presName="theInnerList" presStyleCnt="0"/>
      <dgm:spPr/>
    </dgm:pt>
    <dgm:pt modelId="{F3F2CB63-C229-42D6-8FC6-D522234622E3}" type="pres">
      <dgm:prSet presAssocID="{30EDF0AC-9D7E-477B-916E-82264979BAEE}" presName="childNode" presStyleLbl="node1" presStyleIdx="0" presStyleCnt="4">
        <dgm:presLayoutVars>
          <dgm:bulletEnabled val="1"/>
        </dgm:presLayoutVars>
      </dgm:prSet>
      <dgm:spPr/>
    </dgm:pt>
    <dgm:pt modelId="{B3DD990A-D7E6-4681-AF20-ADE0F0F18320}" type="pres">
      <dgm:prSet presAssocID="{30EDF0AC-9D7E-477B-916E-82264979BAEE}" presName="aSpace2" presStyleCnt="0"/>
      <dgm:spPr/>
    </dgm:pt>
    <dgm:pt modelId="{FC129DBA-D58C-4EA6-B897-90387E9730BD}" type="pres">
      <dgm:prSet presAssocID="{2B09937A-A172-4EDB-9B18-E47147A45C81}" presName="childNode" presStyleLbl="node1" presStyleIdx="1" presStyleCnt="4">
        <dgm:presLayoutVars>
          <dgm:bulletEnabled val="1"/>
        </dgm:presLayoutVars>
      </dgm:prSet>
      <dgm:spPr/>
    </dgm:pt>
    <dgm:pt modelId="{8A2E18CE-0B03-4AAA-9EAD-0198B5A19F81}" type="pres">
      <dgm:prSet presAssocID="{D0E24CAD-12EB-402C-A2DE-821F18FC41B9}" presName="aSpace" presStyleCnt="0"/>
      <dgm:spPr/>
    </dgm:pt>
    <dgm:pt modelId="{741A878F-EF36-4BAA-AC3B-67D1C6A1A5D9}" type="pres">
      <dgm:prSet presAssocID="{9154B86D-7CA6-4E8D-8AC9-0F5513967381}" presName="compNode" presStyleCnt="0"/>
      <dgm:spPr/>
    </dgm:pt>
    <dgm:pt modelId="{0E27962E-5EFE-41E9-97F4-A6479F218891}" type="pres">
      <dgm:prSet presAssocID="{9154B86D-7CA6-4E8D-8AC9-0F5513967381}" presName="aNode" presStyleLbl="bgShp" presStyleIdx="1" presStyleCnt="2"/>
      <dgm:spPr/>
    </dgm:pt>
    <dgm:pt modelId="{C0E0D9A6-B0AD-4AFB-9842-22F58F544020}" type="pres">
      <dgm:prSet presAssocID="{9154B86D-7CA6-4E8D-8AC9-0F5513967381}" presName="textNode" presStyleLbl="bgShp" presStyleIdx="1" presStyleCnt="2"/>
      <dgm:spPr/>
    </dgm:pt>
    <dgm:pt modelId="{F51AA1EC-09DF-4156-9A3A-E7C6762766E4}" type="pres">
      <dgm:prSet presAssocID="{9154B86D-7CA6-4E8D-8AC9-0F5513967381}" presName="compChildNode" presStyleCnt="0"/>
      <dgm:spPr/>
    </dgm:pt>
    <dgm:pt modelId="{B6A8D02A-2A22-4513-B6A0-7E9903AAF190}" type="pres">
      <dgm:prSet presAssocID="{9154B86D-7CA6-4E8D-8AC9-0F5513967381}" presName="theInnerList" presStyleCnt="0"/>
      <dgm:spPr/>
    </dgm:pt>
    <dgm:pt modelId="{64A231AF-93BA-49B8-AEDD-0453D9E4B150}" type="pres">
      <dgm:prSet presAssocID="{349E2AB2-B5CF-476C-AF83-F65215B8DEC5}" presName="childNode" presStyleLbl="node1" presStyleIdx="2" presStyleCnt="4">
        <dgm:presLayoutVars>
          <dgm:bulletEnabled val="1"/>
        </dgm:presLayoutVars>
      </dgm:prSet>
      <dgm:spPr/>
    </dgm:pt>
    <dgm:pt modelId="{24601509-A399-427C-93E7-95CE3BAD95C4}" type="pres">
      <dgm:prSet presAssocID="{349E2AB2-B5CF-476C-AF83-F65215B8DEC5}" presName="aSpace2" presStyleCnt="0"/>
      <dgm:spPr/>
    </dgm:pt>
    <dgm:pt modelId="{B31AE122-5E62-4753-A2CA-5F5635AF0EC3}" type="pres">
      <dgm:prSet presAssocID="{22B10A86-E4EB-406A-A69B-30411DF703B9}" presName="childNode" presStyleLbl="node1" presStyleIdx="3" presStyleCnt="4">
        <dgm:presLayoutVars>
          <dgm:bulletEnabled val="1"/>
        </dgm:presLayoutVars>
      </dgm:prSet>
      <dgm:spPr/>
    </dgm:pt>
  </dgm:ptLst>
  <dgm:cxnLst>
    <dgm:cxn modelId="{8D2C9215-7D79-4109-99BA-18F4048DE4DF}" type="presOf" srcId="{9154B86D-7CA6-4E8D-8AC9-0F5513967381}" destId="{0E27962E-5EFE-41E9-97F4-A6479F218891}" srcOrd="0" destOrd="0" presId="urn:microsoft.com/office/officeart/2005/8/layout/lProcess2"/>
    <dgm:cxn modelId="{13625B25-3A16-4DBC-97C9-E1C763933174}" srcId="{D0E24CAD-12EB-402C-A2DE-821F18FC41B9}" destId="{2B09937A-A172-4EDB-9B18-E47147A45C81}" srcOrd="1" destOrd="0" parTransId="{9E2A770C-3F97-4E3A-9482-EFD5BE477B28}" sibTransId="{BA4AEA77-62F4-44A8-BD09-44B08FB95FF4}"/>
    <dgm:cxn modelId="{158C2127-7400-4DED-9E02-FF8E2320954D}" srcId="{D0E24CAD-12EB-402C-A2DE-821F18FC41B9}" destId="{30EDF0AC-9D7E-477B-916E-82264979BAEE}" srcOrd="0" destOrd="0" parTransId="{BCF7601C-4931-4350-9F02-49DEAE9550F1}" sibTransId="{0CF51295-DCDA-49E2-9D49-A7DFC67B01C9}"/>
    <dgm:cxn modelId="{B0F2A52C-38CC-4864-B95B-AB18B345EBD8}" type="presOf" srcId="{D0E24CAD-12EB-402C-A2DE-821F18FC41B9}" destId="{8973B9B7-F6F3-47E1-A37A-89248100A62E}" srcOrd="1" destOrd="0" presId="urn:microsoft.com/office/officeart/2005/8/layout/lProcess2"/>
    <dgm:cxn modelId="{B261C33B-F516-4D14-93F8-D99114672A7E}" type="presOf" srcId="{349E2AB2-B5CF-476C-AF83-F65215B8DEC5}" destId="{64A231AF-93BA-49B8-AEDD-0453D9E4B150}" srcOrd="0" destOrd="0" presId="urn:microsoft.com/office/officeart/2005/8/layout/lProcess2"/>
    <dgm:cxn modelId="{EE692362-657C-45A6-B70F-E144EB293BFB}" srcId="{9154B86D-7CA6-4E8D-8AC9-0F5513967381}" destId="{349E2AB2-B5CF-476C-AF83-F65215B8DEC5}" srcOrd="0" destOrd="0" parTransId="{9B0D675E-1A5E-4F18-A678-6046E2513550}" sibTransId="{3B5D5545-188B-4E9E-9F97-61D2C31AEBB3}"/>
    <dgm:cxn modelId="{3BF55362-010D-481E-8F01-477D9623AC7B}" srcId="{6100A5E5-EE29-48EE-A806-D0254B2E66D0}" destId="{9154B86D-7CA6-4E8D-8AC9-0F5513967381}" srcOrd="1" destOrd="0" parTransId="{B8EA8772-56DA-4194-A696-80533141BE59}" sibTransId="{979A3AE6-E8B0-4E93-A82D-A773B627A4B4}"/>
    <dgm:cxn modelId="{1F6ED76E-FAC5-4C5C-A4A8-BD8DE3DC3525}" type="presOf" srcId="{6100A5E5-EE29-48EE-A806-D0254B2E66D0}" destId="{FB6F6EDE-A43F-4FE4-8873-658004735D5A}" srcOrd="0" destOrd="0" presId="urn:microsoft.com/office/officeart/2005/8/layout/lProcess2"/>
    <dgm:cxn modelId="{DBCE4872-D13E-4D03-B835-E62CB865C6DE}" type="presOf" srcId="{30EDF0AC-9D7E-477B-916E-82264979BAEE}" destId="{F3F2CB63-C229-42D6-8FC6-D522234622E3}" srcOrd="0" destOrd="0" presId="urn:microsoft.com/office/officeart/2005/8/layout/lProcess2"/>
    <dgm:cxn modelId="{6B4ECA9C-34A1-4313-9F67-0CAF19EB28C7}" srcId="{9154B86D-7CA6-4E8D-8AC9-0F5513967381}" destId="{22B10A86-E4EB-406A-A69B-30411DF703B9}" srcOrd="1" destOrd="0" parTransId="{543058DA-9DAB-40BE-BF7D-6A9D1662A330}" sibTransId="{3072BE16-9418-49C7-9272-C4BE4CA94E8A}"/>
    <dgm:cxn modelId="{82DEC2BC-313B-4BE9-B4A9-4707A8E9E985}" type="presOf" srcId="{D0E24CAD-12EB-402C-A2DE-821F18FC41B9}" destId="{B901EE6C-483A-4BB2-A151-2D31AC707D85}" srcOrd="0" destOrd="0" presId="urn:microsoft.com/office/officeart/2005/8/layout/lProcess2"/>
    <dgm:cxn modelId="{0287B8BD-FDED-49E6-9FEA-13DDCA663B73}" type="presOf" srcId="{2B09937A-A172-4EDB-9B18-E47147A45C81}" destId="{FC129DBA-D58C-4EA6-B897-90387E9730BD}" srcOrd="0" destOrd="0" presId="urn:microsoft.com/office/officeart/2005/8/layout/lProcess2"/>
    <dgm:cxn modelId="{E97E60C8-3732-40A6-954F-729C14076F22}" type="presOf" srcId="{22B10A86-E4EB-406A-A69B-30411DF703B9}" destId="{B31AE122-5E62-4753-A2CA-5F5635AF0EC3}" srcOrd="0" destOrd="0" presId="urn:microsoft.com/office/officeart/2005/8/layout/lProcess2"/>
    <dgm:cxn modelId="{12882BEC-E6B9-4B6F-94A9-4648F862942B}" srcId="{6100A5E5-EE29-48EE-A806-D0254B2E66D0}" destId="{D0E24CAD-12EB-402C-A2DE-821F18FC41B9}" srcOrd="0" destOrd="0" parTransId="{46ED6D09-D197-4696-9713-097DDEEBB98E}" sibTransId="{0D958531-39F5-4526-80B4-0669926EC0A3}"/>
    <dgm:cxn modelId="{37E0DCF5-4933-4DED-9DF6-A0AC5CD58C90}" type="presOf" srcId="{9154B86D-7CA6-4E8D-8AC9-0F5513967381}" destId="{C0E0D9A6-B0AD-4AFB-9842-22F58F544020}" srcOrd="1" destOrd="0" presId="urn:microsoft.com/office/officeart/2005/8/layout/lProcess2"/>
    <dgm:cxn modelId="{813F6ECE-E64A-4F20-A73F-2545889BF6D7}" type="presParOf" srcId="{FB6F6EDE-A43F-4FE4-8873-658004735D5A}" destId="{506556E1-4A07-45E7-B6DB-582ED1F945AC}" srcOrd="0" destOrd="0" presId="urn:microsoft.com/office/officeart/2005/8/layout/lProcess2"/>
    <dgm:cxn modelId="{D1EE756D-27A1-47F6-8862-75F11B9191B9}" type="presParOf" srcId="{506556E1-4A07-45E7-B6DB-582ED1F945AC}" destId="{B901EE6C-483A-4BB2-A151-2D31AC707D85}" srcOrd="0" destOrd="0" presId="urn:microsoft.com/office/officeart/2005/8/layout/lProcess2"/>
    <dgm:cxn modelId="{DDC0B4F4-070F-4FDD-A980-7E2078ABA881}" type="presParOf" srcId="{506556E1-4A07-45E7-B6DB-582ED1F945AC}" destId="{8973B9B7-F6F3-47E1-A37A-89248100A62E}" srcOrd="1" destOrd="0" presId="urn:microsoft.com/office/officeart/2005/8/layout/lProcess2"/>
    <dgm:cxn modelId="{ACE8C278-57E5-403F-B12F-49F22CA33CB4}" type="presParOf" srcId="{506556E1-4A07-45E7-B6DB-582ED1F945AC}" destId="{CB47D2A4-AFC4-4393-9703-4960473232FA}" srcOrd="2" destOrd="0" presId="urn:microsoft.com/office/officeart/2005/8/layout/lProcess2"/>
    <dgm:cxn modelId="{1C8F1AF9-9B41-4C38-81C1-510C3D750322}" type="presParOf" srcId="{CB47D2A4-AFC4-4393-9703-4960473232FA}" destId="{CC448968-AE6F-4F6B-AAE8-B734410759E5}" srcOrd="0" destOrd="0" presId="urn:microsoft.com/office/officeart/2005/8/layout/lProcess2"/>
    <dgm:cxn modelId="{29B78BE8-C288-45FB-B0EF-943E3D2E2C12}" type="presParOf" srcId="{CC448968-AE6F-4F6B-AAE8-B734410759E5}" destId="{F3F2CB63-C229-42D6-8FC6-D522234622E3}" srcOrd="0" destOrd="0" presId="urn:microsoft.com/office/officeart/2005/8/layout/lProcess2"/>
    <dgm:cxn modelId="{E345A574-B8E0-409A-B4D9-152AD1C022E5}" type="presParOf" srcId="{CC448968-AE6F-4F6B-AAE8-B734410759E5}" destId="{B3DD990A-D7E6-4681-AF20-ADE0F0F18320}" srcOrd="1" destOrd="0" presId="urn:microsoft.com/office/officeart/2005/8/layout/lProcess2"/>
    <dgm:cxn modelId="{A661EBE2-8361-4ACE-9EE3-36A025E14114}" type="presParOf" srcId="{CC448968-AE6F-4F6B-AAE8-B734410759E5}" destId="{FC129DBA-D58C-4EA6-B897-90387E9730BD}" srcOrd="2" destOrd="0" presId="urn:microsoft.com/office/officeart/2005/8/layout/lProcess2"/>
    <dgm:cxn modelId="{0BCF729E-0E89-4127-80CE-EF78F01FBE95}" type="presParOf" srcId="{FB6F6EDE-A43F-4FE4-8873-658004735D5A}" destId="{8A2E18CE-0B03-4AAA-9EAD-0198B5A19F81}" srcOrd="1" destOrd="0" presId="urn:microsoft.com/office/officeart/2005/8/layout/lProcess2"/>
    <dgm:cxn modelId="{5BEAC826-DAC3-47A6-B7B1-031A1DC9510E}" type="presParOf" srcId="{FB6F6EDE-A43F-4FE4-8873-658004735D5A}" destId="{741A878F-EF36-4BAA-AC3B-67D1C6A1A5D9}" srcOrd="2" destOrd="0" presId="urn:microsoft.com/office/officeart/2005/8/layout/lProcess2"/>
    <dgm:cxn modelId="{5ED75B60-67C7-4651-A27E-F7CEC6542F3F}" type="presParOf" srcId="{741A878F-EF36-4BAA-AC3B-67D1C6A1A5D9}" destId="{0E27962E-5EFE-41E9-97F4-A6479F218891}" srcOrd="0" destOrd="0" presId="urn:microsoft.com/office/officeart/2005/8/layout/lProcess2"/>
    <dgm:cxn modelId="{045852C7-4540-46A6-90DB-8C751957A5D4}" type="presParOf" srcId="{741A878F-EF36-4BAA-AC3B-67D1C6A1A5D9}" destId="{C0E0D9A6-B0AD-4AFB-9842-22F58F544020}" srcOrd="1" destOrd="0" presId="urn:microsoft.com/office/officeart/2005/8/layout/lProcess2"/>
    <dgm:cxn modelId="{38686A3A-51BF-469B-8EDF-69F3155B2ECD}" type="presParOf" srcId="{741A878F-EF36-4BAA-AC3B-67D1C6A1A5D9}" destId="{F51AA1EC-09DF-4156-9A3A-E7C6762766E4}" srcOrd="2" destOrd="0" presId="urn:microsoft.com/office/officeart/2005/8/layout/lProcess2"/>
    <dgm:cxn modelId="{33398AC8-57AF-4968-B68E-C638396CBB1B}" type="presParOf" srcId="{F51AA1EC-09DF-4156-9A3A-E7C6762766E4}" destId="{B6A8D02A-2A22-4513-B6A0-7E9903AAF190}" srcOrd="0" destOrd="0" presId="urn:microsoft.com/office/officeart/2005/8/layout/lProcess2"/>
    <dgm:cxn modelId="{A5E627B1-6C26-4274-B2E5-EEB35816A099}" type="presParOf" srcId="{B6A8D02A-2A22-4513-B6A0-7E9903AAF190}" destId="{64A231AF-93BA-49B8-AEDD-0453D9E4B150}" srcOrd="0" destOrd="0" presId="urn:microsoft.com/office/officeart/2005/8/layout/lProcess2"/>
    <dgm:cxn modelId="{9CF823E9-769B-43E5-95D9-F1DB7B3A93FD}" type="presParOf" srcId="{B6A8D02A-2A22-4513-B6A0-7E9903AAF190}" destId="{24601509-A399-427C-93E7-95CE3BAD95C4}" srcOrd="1" destOrd="0" presId="urn:microsoft.com/office/officeart/2005/8/layout/lProcess2"/>
    <dgm:cxn modelId="{FDD83643-437C-47B1-B0FE-1530BEBA394E}" type="presParOf" srcId="{B6A8D02A-2A22-4513-B6A0-7E9903AAF190}" destId="{B31AE122-5E62-4753-A2CA-5F5635AF0EC3}" srcOrd="2" destOrd="0" presId="urn:microsoft.com/office/officeart/2005/8/layout/lProcess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EFD03E8-26D7-4ABA-94FE-54060DA506E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3C96E2B7-F278-4748-9DA7-A0DFD867A36B}">
      <dgm:prSet phldrT="[Text]"/>
      <dgm:spPr/>
      <dgm:t>
        <a:bodyPr/>
        <a:lstStyle/>
        <a:p>
          <a:r>
            <a:rPr lang="en-US" dirty="0">
              <a:latin typeface="Calibri" panose="020F0502020204030204" pitchFamily="34" charset="0"/>
              <a:cs typeface="Calibri" panose="020F0502020204030204" pitchFamily="34" charset="0"/>
            </a:rPr>
            <a:t>Must send at least one representative to accept a match. </a:t>
          </a:r>
        </a:p>
      </dgm:t>
    </dgm:pt>
    <dgm:pt modelId="{C7B1645A-7822-4231-B81B-DBD85A9BF666}" type="parTrans" cxnId="{68757EA8-A374-4C63-BF52-122A5D7971CC}">
      <dgm:prSet/>
      <dgm:spPr/>
      <dgm:t>
        <a:bodyPr/>
        <a:lstStyle/>
        <a:p>
          <a:endParaRPr lang="en-US"/>
        </a:p>
      </dgm:t>
    </dgm:pt>
    <dgm:pt modelId="{FD1C0595-910F-445B-98CD-8A63E6707DB0}" type="sibTrans" cxnId="{68757EA8-A374-4C63-BF52-122A5D7971CC}">
      <dgm:prSet/>
      <dgm:spPr/>
      <dgm:t>
        <a:bodyPr/>
        <a:lstStyle/>
        <a:p>
          <a:endParaRPr lang="en-US"/>
        </a:p>
      </dgm:t>
    </dgm:pt>
    <dgm:pt modelId="{C135BCEC-945B-4B6C-9EF5-B203A758BC5F}">
      <dgm:prSet phldrT="[Text]"/>
      <dgm:spPr/>
      <dgm:t>
        <a:bodyPr/>
        <a:lstStyle/>
        <a:p>
          <a:r>
            <a:rPr lang="en-US" dirty="0">
              <a:latin typeface="Calibri" panose="020F0502020204030204" pitchFamily="34" charset="0"/>
              <a:cs typeface="Calibri" panose="020F0502020204030204" pitchFamily="34" charset="0"/>
            </a:rPr>
            <a:t>Add/Remove households from the CQ as needed. </a:t>
          </a:r>
        </a:p>
      </dgm:t>
    </dgm:pt>
    <dgm:pt modelId="{08277960-27A7-4EB0-BCA5-80B043DB7D48}" type="parTrans" cxnId="{445408B9-C357-4EB2-BCDF-F4DA04F2EE30}">
      <dgm:prSet/>
      <dgm:spPr/>
      <dgm:t>
        <a:bodyPr/>
        <a:lstStyle/>
        <a:p>
          <a:endParaRPr lang="en-US"/>
        </a:p>
      </dgm:t>
    </dgm:pt>
    <dgm:pt modelId="{DB550A6B-25E1-4B36-9F21-81F584C59699}" type="sibTrans" cxnId="{445408B9-C357-4EB2-BCDF-F4DA04F2EE30}">
      <dgm:prSet/>
      <dgm:spPr/>
      <dgm:t>
        <a:bodyPr/>
        <a:lstStyle/>
        <a:p>
          <a:endParaRPr lang="en-US"/>
        </a:p>
      </dgm:t>
    </dgm:pt>
    <dgm:pt modelId="{E4F9E472-4945-461C-83C2-20343F804B12}">
      <dgm:prSet phldrT="[Text]"/>
      <dgm:spPr/>
      <dgm:t>
        <a:bodyPr/>
        <a:lstStyle/>
        <a:p>
          <a:r>
            <a:rPr lang="en-US" dirty="0">
              <a:latin typeface="Calibri" panose="020F0502020204030204" pitchFamily="34" charset="0"/>
              <a:cs typeface="Calibri" panose="020F0502020204030204" pitchFamily="34" charset="0"/>
            </a:rPr>
            <a:t>Exit households from their program and ICES as needed.</a:t>
          </a:r>
        </a:p>
      </dgm:t>
    </dgm:pt>
    <dgm:pt modelId="{C3EDBF04-F920-47E8-91CC-FBC40C1E2607}" type="parTrans" cxnId="{AEE9F84E-B91C-414C-93CA-B7AD75F84FBD}">
      <dgm:prSet/>
      <dgm:spPr/>
      <dgm:t>
        <a:bodyPr/>
        <a:lstStyle/>
        <a:p>
          <a:endParaRPr lang="en-US"/>
        </a:p>
      </dgm:t>
    </dgm:pt>
    <dgm:pt modelId="{D4319309-89EB-49A8-850D-99D0E2568F94}" type="sibTrans" cxnId="{AEE9F84E-B91C-414C-93CA-B7AD75F84FBD}">
      <dgm:prSet/>
      <dgm:spPr/>
      <dgm:t>
        <a:bodyPr/>
        <a:lstStyle/>
        <a:p>
          <a:endParaRPr lang="en-US"/>
        </a:p>
      </dgm:t>
    </dgm:pt>
    <dgm:pt modelId="{92FC824A-5287-4978-A9E6-78C222A0ECDA}">
      <dgm:prSet phldrT="[Text]"/>
      <dgm:spPr/>
      <dgm:t>
        <a:bodyPr/>
        <a:lstStyle/>
        <a:p>
          <a:r>
            <a:rPr lang="en-US" dirty="0">
              <a:latin typeface="Calibri" panose="020F0502020204030204" pitchFamily="34" charset="0"/>
              <a:cs typeface="Calibri" panose="020F0502020204030204" pitchFamily="34" charset="0"/>
            </a:rPr>
            <a:t>Update the Care Team field as needed. </a:t>
          </a:r>
        </a:p>
      </dgm:t>
    </dgm:pt>
    <dgm:pt modelId="{D794CB2C-C844-4E28-9448-4194108ADCE9}" type="parTrans" cxnId="{E4783047-26B3-4BAC-91E6-AC35AE2C30B9}">
      <dgm:prSet/>
      <dgm:spPr/>
      <dgm:t>
        <a:bodyPr/>
        <a:lstStyle/>
        <a:p>
          <a:endParaRPr lang="en-US"/>
        </a:p>
      </dgm:t>
    </dgm:pt>
    <dgm:pt modelId="{4D89CFC1-ABD8-48FA-B768-43896E117C65}" type="sibTrans" cxnId="{E4783047-26B3-4BAC-91E6-AC35AE2C30B9}">
      <dgm:prSet/>
      <dgm:spPr/>
      <dgm:t>
        <a:bodyPr/>
        <a:lstStyle/>
        <a:p>
          <a:endParaRPr lang="en-US"/>
        </a:p>
      </dgm:t>
    </dgm:pt>
    <dgm:pt modelId="{6D08401E-95C7-471B-B26F-E34759E47464}">
      <dgm:prSet phldrT="[Text]"/>
      <dgm:spPr/>
      <dgm:t>
        <a:bodyPr/>
        <a:lstStyle/>
        <a:p>
          <a:r>
            <a:rPr lang="en-US" dirty="0">
              <a:latin typeface="Calibri" panose="020F0502020204030204" pitchFamily="34" charset="0"/>
              <a:cs typeface="Calibri" panose="020F0502020204030204" pitchFamily="34" charset="0"/>
            </a:rPr>
            <a:t>Complete a Current Living Situation Assessment every 90-days or less. </a:t>
          </a:r>
        </a:p>
      </dgm:t>
    </dgm:pt>
    <dgm:pt modelId="{C6882A72-6913-4532-9EF9-8F998C3BF337}" type="parTrans" cxnId="{34791D3B-8F43-4592-A05B-F6EE44CA091E}">
      <dgm:prSet/>
      <dgm:spPr/>
      <dgm:t>
        <a:bodyPr/>
        <a:lstStyle/>
        <a:p>
          <a:endParaRPr lang="en-US"/>
        </a:p>
      </dgm:t>
    </dgm:pt>
    <dgm:pt modelId="{E7D739EA-C2E6-4984-B6F3-BC795D549B19}" type="sibTrans" cxnId="{34791D3B-8F43-4592-A05B-F6EE44CA091E}">
      <dgm:prSet/>
      <dgm:spPr/>
      <dgm:t>
        <a:bodyPr/>
        <a:lstStyle/>
        <a:p>
          <a:endParaRPr lang="en-US"/>
        </a:p>
      </dgm:t>
    </dgm:pt>
    <dgm:pt modelId="{AEB6F427-8121-4456-89A0-53612E161A7B}">
      <dgm:prSet/>
      <dgm:spPr/>
      <dgm:t>
        <a:bodyPr/>
        <a:lstStyle/>
        <a:p>
          <a:r>
            <a:rPr lang="en-US" dirty="0">
              <a:latin typeface="Calibri" panose="020F0502020204030204" pitchFamily="34" charset="0"/>
              <a:cs typeface="Calibri" panose="020F0502020204030204" pitchFamily="34" charset="0"/>
            </a:rPr>
            <a:t>Access Points must correct their own data quality issues as needed. </a:t>
          </a:r>
        </a:p>
      </dgm:t>
    </dgm:pt>
    <dgm:pt modelId="{8E7F4937-423A-487A-BC76-0103EC8A1842}" type="parTrans" cxnId="{32709852-3A9F-4528-A3F4-6F092A78D8E3}">
      <dgm:prSet/>
      <dgm:spPr/>
      <dgm:t>
        <a:bodyPr/>
        <a:lstStyle/>
        <a:p>
          <a:endParaRPr lang="en-US"/>
        </a:p>
      </dgm:t>
    </dgm:pt>
    <dgm:pt modelId="{32213086-B6F5-47B5-BE16-7590B0D01EB5}" type="sibTrans" cxnId="{32709852-3A9F-4528-A3F4-6F092A78D8E3}">
      <dgm:prSet/>
      <dgm:spPr/>
      <dgm:t>
        <a:bodyPr/>
        <a:lstStyle/>
        <a:p>
          <a:endParaRPr lang="en-US"/>
        </a:p>
      </dgm:t>
    </dgm:pt>
    <dgm:pt modelId="{17D926B5-48F9-43A6-AE1B-9B3D5FBA3166}" type="pres">
      <dgm:prSet presAssocID="{0EFD03E8-26D7-4ABA-94FE-54060DA506EE}" presName="diagram" presStyleCnt="0">
        <dgm:presLayoutVars>
          <dgm:dir/>
          <dgm:resizeHandles val="exact"/>
        </dgm:presLayoutVars>
      </dgm:prSet>
      <dgm:spPr/>
    </dgm:pt>
    <dgm:pt modelId="{3668D3B5-0AF1-4F2D-8028-6CA04F32493E}" type="pres">
      <dgm:prSet presAssocID="{3C96E2B7-F278-4748-9DA7-A0DFD867A36B}" presName="node" presStyleLbl="node1" presStyleIdx="0" presStyleCnt="6">
        <dgm:presLayoutVars>
          <dgm:bulletEnabled val="1"/>
        </dgm:presLayoutVars>
      </dgm:prSet>
      <dgm:spPr/>
    </dgm:pt>
    <dgm:pt modelId="{9A3D76B6-69D2-4571-90AA-CCF2F4594469}" type="pres">
      <dgm:prSet presAssocID="{FD1C0595-910F-445B-98CD-8A63E6707DB0}" presName="sibTrans" presStyleCnt="0"/>
      <dgm:spPr/>
    </dgm:pt>
    <dgm:pt modelId="{F060E1C9-28D8-46D0-9BD0-1CF74DDFE555}" type="pres">
      <dgm:prSet presAssocID="{C135BCEC-945B-4B6C-9EF5-B203A758BC5F}" presName="node" presStyleLbl="node1" presStyleIdx="1" presStyleCnt="6">
        <dgm:presLayoutVars>
          <dgm:bulletEnabled val="1"/>
        </dgm:presLayoutVars>
      </dgm:prSet>
      <dgm:spPr/>
    </dgm:pt>
    <dgm:pt modelId="{C8A4912E-0724-4132-9028-37D63ADFE8F9}" type="pres">
      <dgm:prSet presAssocID="{DB550A6B-25E1-4B36-9F21-81F584C59699}" presName="sibTrans" presStyleCnt="0"/>
      <dgm:spPr/>
    </dgm:pt>
    <dgm:pt modelId="{F4AD3CE0-C879-47DB-869B-33C90C6A4809}" type="pres">
      <dgm:prSet presAssocID="{E4F9E472-4945-461C-83C2-20343F804B12}" presName="node" presStyleLbl="node1" presStyleIdx="2" presStyleCnt="6">
        <dgm:presLayoutVars>
          <dgm:bulletEnabled val="1"/>
        </dgm:presLayoutVars>
      </dgm:prSet>
      <dgm:spPr/>
    </dgm:pt>
    <dgm:pt modelId="{5D137529-7B70-4631-9025-CE0100801EAA}" type="pres">
      <dgm:prSet presAssocID="{D4319309-89EB-49A8-850D-99D0E2568F94}" presName="sibTrans" presStyleCnt="0"/>
      <dgm:spPr/>
    </dgm:pt>
    <dgm:pt modelId="{3756BE95-9B86-4B4B-BB09-7EBDB0CF2253}" type="pres">
      <dgm:prSet presAssocID="{92FC824A-5287-4978-A9E6-78C222A0ECDA}" presName="node" presStyleLbl="node1" presStyleIdx="3" presStyleCnt="6">
        <dgm:presLayoutVars>
          <dgm:bulletEnabled val="1"/>
        </dgm:presLayoutVars>
      </dgm:prSet>
      <dgm:spPr/>
    </dgm:pt>
    <dgm:pt modelId="{0254BFEA-2820-42B2-893C-B6788B0DA612}" type="pres">
      <dgm:prSet presAssocID="{4D89CFC1-ABD8-48FA-B768-43896E117C65}" presName="sibTrans" presStyleCnt="0"/>
      <dgm:spPr/>
    </dgm:pt>
    <dgm:pt modelId="{1BE4E830-36BD-4EF0-B02B-85955DD3A916}" type="pres">
      <dgm:prSet presAssocID="{6D08401E-95C7-471B-B26F-E34759E47464}" presName="node" presStyleLbl="node1" presStyleIdx="4" presStyleCnt="6">
        <dgm:presLayoutVars>
          <dgm:bulletEnabled val="1"/>
        </dgm:presLayoutVars>
      </dgm:prSet>
      <dgm:spPr/>
    </dgm:pt>
    <dgm:pt modelId="{4078DFF9-2FCB-45FB-B4FB-AF6CA33BFEAE}" type="pres">
      <dgm:prSet presAssocID="{E7D739EA-C2E6-4984-B6F3-BC795D549B19}" presName="sibTrans" presStyleCnt="0"/>
      <dgm:spPr/>
    </dgm:pt>
    <dgm:pt modelId="{8F0248B6-13CA-4A21-AAA3-E52E8E0D1825}" type="pres">
      <dgm:prSet presAssocID="{AEB6F427-8121-4456-89A0-53612E161A7B}" presName="node" presStyleLbl="node1" presStyleIdx="5" presStyleCnt="6">
        <dgm:presLayoutVars>
          <dgm:bulletEnabled val="1"/>
        </dgm:presLayoutVars>
      </dgm:prSet>
      <dgm:spPr/>
    </dgm:pt>
  </dgm:ptLst>
  <dgm:cxnLst>
    <dgm:cxn modelId="{9B6A9832-0907-4958-BBA3-528FB28C2090}" type="presOf" srcId="{6D08401E-95C7-471B-B26F-E34759E47464}" destId="{1BE4E830-36BD-4EF0-B02B-85955DD3A916}" srcOrd="0" destOrd="0" presId="urn:microsoft.com/office/officeart/2005/8/layout/default"/>
    <dgm:cxn modelId="{34791D3B-8F43-4592-A05B-F6EE44CA091E}" srcId="{0EFD03E8-26D7-4ABA-94FE-54060DA506EE}" destId="{6D08401E-95C7-471B-B26F-E34759E47464}" srcOrd="4" destOrd="0" parTransId="{C6882A72-6913-4532-9EF9-8F998C3BF337}" sibTransId="{E7D739EA-C2E6-4984-B6F3-BC795D549B19}"/>
    <dgm:cxn modelId="{FF391C3D-CECE-4501-9DB6-79B005FF7E26}" type="presOf" srcId="{92FC824A-5287-4978-A9E6-78C222A0ECDA}" destId="{3756BE95-9B86-4B4B-BB09-7EBDB0CF2253}" srcOrd="0" destOrd="0" presId="urn:microsoft.com/office/officeart/2005/8/layout/default"/>
    <dgm:cxn modelId="{798A3860-0348-4BCD-9035-DC917A49478C}" type="presOf" srcId="{C135BCEC-945B-4B6C-9EF5-B203A758BC5F}" destId="{F060E1C9-28D8-46D0-9BD0-1CF74DDFE555}" srcOrd="0" destOrd="0" presId="urn:microsoft.com/office/officeart/2005/8/layout/default"/>
    <dgm:cxn modelId="{E4783047-26B3-4BAC-91E6-AC35AE2C30B9}" srcId="{0EFD03E8-26D7-4ABA-94FE-54060DA506EE}" destId="{92FC824A-5287-4978-A9E6-78C222A0ECDA}" srcOrd="3" destOrd="0" parTransId="{D794CB2C-C844-4E28-9448-4194108ADCE9}" sibTransId="{4D89CFC1-ABD8-48FA-B768-43896E117C65}"/>
    <dgm:cxn modelId="{AEE9F84E-B91C-414C-93CA-B7AD75F84FBD}" srcId="{0EFD03E8-26D7-4ABA-94FE-54060DA506EE}" destId="{E4F9E472-4945-461C-83C2-20343F804B12}" srcOrd="2" destOrd="0" parTransId="{C3EDBF04-F920-47E8-91CC-FBC40C1E2607}" sibTransId="{D4319309-89EB-49A8-850D-99D0E2568F94}"/>
    <dgm:cxn modelId="{32709852-3A9F-4528-A3F4-6F092A78D8E3}" srcId="{0EFD03E8-26D7-4ABA-94FE-54060DA506EE}" destId="{AEB6F427-8121-4456-89A0-53612E161A7B}" srcOrd="5" destOrd="0" parTransId="{8E7F4937-423A-487A-BC76-0103EC8A1842}" sibTransId="{32213086-B6F5-47B5-BE16-7590B0D01EB5}"/>
    <dgm:cxn modelId="{F443B17C-A24B-4631-A3C0-5A3D0B4427DD}" type="presOf" srcId="{0EFD03E8-26D7-4ABA-94FE-54060DA506EE}" destId="{17D926B5-48F9-43A6-AE1B-9B3D5FBA3166}" srcOrd="0" destOrd="0" presId="urn:microsoft.com/office/officeart/2005/8/layout/default"/>
    <dgm:cxn modelId="{68757EA8-A374-4C63-BF52-122A5D7971CC}" srcId="{0EFD03E8-26D7-4ABA-94FE-54060DA506EE}" destId="{3C96E2B7-F278-4748-9DA7-A0DFD867A36B}" srcOrd="0" destOrd="0" parTransId="{C7B1645A-7822-4231-B81B-DBD85A9BF666}" sibTransId="{FD1C0595-910F-445B-98CD-8A63E6707DB0}"/>
    <dgm:cxn modelId="{8FCC44B3-8B73-4114-B62E-E99D93906094}" type="presOf" srcId="{3C96E2B7-F278-4748-9DA7-A0DFD867A36B}" destId="{3668D3B5-0AF1-4F2D-8028-6CA04F32493E}" srcOrd="0" destOrd="0" presId="urn:microsoft.com/office/officeart/2005/8/layout/default"/>
    <dgm:cxn modelId="{445408B9-C357-4EB2-BCDF-F4DA04F2EE30}" srcId="{0EFD03E8-26D7-4ABA-94FE-54060DA506EE}" destId="{C135BCEC-945B-4B6C-9EF5-B203A758BC5F}" srcOrd="1" destOrd="0" parTransId="{08277960-27A7-4EB0-BCA5-80B043DB7D48}" sibTransId="{DB550A6B-25E1-4B36-9F21-81F584C59699}"/>
    <dgm:cxn modelId="{C20641C3-42EE-4451-910C-EA511553C884}" type="presOf" srcId="{AEB6F427-8121-4456-89A0-53612E161A7B}" destId="{8F0248B6-13CA-4A21-AAA3-E52E8E0D1825}" srcOrd="0" destOrd="0" presId="urn:microsoft.com/office/officeart/2005/8/layout/default"/>
    <dgm:cxn modelId="{02A60EC8-C68B-4E85-9E4E-931E9B94D697}" type="presOf" srcId="{E4F9E472-4945-461C-83C2-20343F804B12}" destId="{F4AD3CE0-C879-47DB-869B-33C90C6A4809}" srcOrd="0" destOrd="0" presId="urn:microsoft.com/office/officeart/2005/8/layout/default"/>
    <dgm:cxn modelId="{A6332805-3D53-4C37-B322-791630FCA054}" type="presParOf" srcId="{17D926B5-48F9-43A6-AE1B-9B3D5FBA3166}" destId="{3668D3B5-0AF1-4F2D-8028-6CA04F32493E}" srcOrd="0" destOrd="0" presId="urn:microsoft.com/office/officeart/2005/8/layout/default"/>
    <dgm:cxn modelId="{C8237090-1380-4359-B226-FE44352BC297}" type="presParOf" srcId="{17D926B5-48F9-43A6-AE1B-9B3D5FBA3166}" destId="{9A3D76B6-69D2-4571-90AA-CCF2F4594469}" srcOrd="1" destOrd="0" presId="urn:microsoft.com/office/officeart/2005/8/layout/default"/>
    <dgm:cxn modelId="{51FC80EF-610D-4B95-BA58-28568A768064}" type="presParOf" srcId="{17D926B5-48F9-43A6-AE1B-9B3D5FBA3166}" destId="{F060E1C9-28D8-46D0-9BD0-1CF74DDFE555}" srcOrd="2" destOrd="0" presId="urn:microsoft.com/office/officeart/2005/8/layout/default"/>
    <dgm:cxn modelId="{BF141DCA-21D9-44E4-9402-9E07644A1271}" type="presParOf" srcId="{17D926B5-48F9-43A6-AE1B-9B3D5FBA3166}" destId="{C8A4912E-0724-4132-9028-37D63ADFE8F9}" srcOrd="3" destOrd="0" presId="urn:microsoft.com/office/officeart/2005/8/layout/default"/>
    <dgm:cxn modelId="{A7FAA240-02AB-4CB4-9F16-5ECAD685632B}" type="presParOf" srcId="{17D926B5-48F9-43A6-AE1B-9B3D5FBA3166}" destId="{F4AD3CE0-C879-47DB-869B-33C90C6A4809}" srcOrd="4" destOrd="0" presId="urn:microsoft.com/office/officeart/2005/8/layout/default"/>
    <dgm:cxn modelId="{6D5DF904-F064-48EC-9E8E-2C752D9F9361}" type="presParOf" srcId="{17D926B5-48F9-43A6-AE1B-9B3D5FBA3166}" destId="{5D137529-7B70-4631-9025-CE0100801EAA}" srcOrd="5" destOrd="0" presId="urn:microsoft.com/office/officeart/2005/8/layout/default"/>
    <dgm:cxn modelId="{5DC147AC-337E-4250-BE44-61925FCCAE20}" type="presParOf" srcId="{17D926B5-48F9-43A6-AE1B-9B3D5FBA3166}" destId="{3756BE95-9B86-4B4B-BB09-7EBDB0CF2253}" srcOrd="6" destOrd="0" presId="urn:microsoft.com/office/officeart/2005/8/layout/default"/>
    <dgm:cxn modelId="{CFD26345-8169-4F42-9E84-59907FFDEE2A}" type="presParOf" srcId="{17D926B5-48F9-43A6-AE1B-9B3D5FBA3166}" destId="{0254BFEA-2820-42B2-893C-B6788B0DA612}" srcOrd="7" destOrd="0" presId="urn:microsoft.com/office/officeart/2005/8/layout/default"/>
    <dgm:cxn modelId="{548DC276-F27A-425D-9377-402E165D69E8}" type="presParOf" srcId="{17D926B5-48F9-43A6-AE1B-9B3D5FBA3166}" destId="{1BE4E830-36BD-4EF0-B02B-85955DD3A916}" srcOrd="8" destOrd="0" presId="urn:microsoft.com/office/officeart/2005/8/layout/default"/>
    <dgm:cxn modelId="{4DB77F97-41DE-4762-8C71-A7CF4C28EEB0}" type="presParOf" srcId="{17D926B5-48F9-43A6-AE1B-9B3D5FBA3166}" destId="{4078DFF9-2FCB-45FB-B4FB-AF6CA33BFEAE}" srcOrd="9" destOrd="0" presId="urn:microsoft.com/office/officeart/2005/8/layout/default"/>
    <dgm:cxn modelId="{D15BE4AB-CD12-4AA2-A709-8D230773228D}" type="presParOf" srcId="{17D926B5-48F9-43A6-AE1B-9B3D5FBA3166}" destId="{8F0248B6-13CA-4A21-AAA3-E52E8E0D1825}" srcOrd="10"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5B08EF-DAF7-4EA3-B0A6-C224658CD16E}">
      <dsp:nvSpPr>
        <dsp:cNvPr id="0" name=""/>
        <dsp:cNvSpPr/>
      </dsp:nvSpPr>
      <dsp:spPr>
        <a:xfrm>
          <a:off x="3952514" y="4467938"/>
          <a:ext cx="140420" cy="615177"/>
        </a:xfrm>
        <a:custGeom>
          <a:avLst/>
          <a:gdLst/>
          <a:ahLst/>
          <a:cxnLst/>
          <a:rect l="0" t="0" r="0" b="0"/>
          <a:pathLst>
            <a:path>
              <a:moveTo>
                <a:pt x="0" y="0"/>
              </a:moveTo>
              <a:lnTo>
                <a:pt x="0" y="615177"/>
              </a:lnTo>
              <a:lnTo>
                <a:pt x="140420" y="615177"/>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392AE54-B860-4E85-A3FA-49CBA06876AF}">
      <dsp:nvSpPr>
        <dsp:cNvPr id="0" name=""/>
        <dsp:cNvSpPr/>
      </dsp:nvSpPr>
      <dsp:spPr>
        <a:xfrm>
          <a:off x="3143422" y="3518425"/>
          <a:ext cx="140420" cy="615177"/>
        </a:xfrm>
        <a:custGeom>
          <a:avLst/>
          <a:gdLst/>
          <a:ahLst/>
          <a:cxnLst/>
          <a:rect l="0" t="0" r="0" b="0"/>
          <a:pathLst>
            <a:path>
              <a:moveTo>
                <a:pt x="0" y="0"/>
              </a:moveTo>
              <a:lnTo>
                <a:pt x="0" y="615177"/>
              </a:lnTo>
              <a:lnTo>
                <a:pt x="140420" y="615177"/>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4A311D6-9E36-4F36-B05C-1218CC8A7E7E}">
      <dsp:nvSpPr>
        <dsp:cNvPr id="0" name=""/>
        <dsp:cNvSpPr/>
      </dsp:nvSpPr>
      <dsp:spPr>
        <a:xfrm>
          <a:off x="2334330" y="2568912"/>
          <a:ext cx="140420" cy="615177"/>
        </a:xfrm>
        <a:custGeom>
          <a:avLst/>
          <a:gdLst/>
          <a:ahLst/>
          <a:cxnLst/>
          <a:rect l="0" t="0" r="0" b="0"/>
          <a:pathLst>
            <a:path>
              <a:moveTo>
                <a:pt x="0" y="0"/>
              </a:moveTo>
              <a:lnTo>
                <a:pt x="0" y="615177"/>
              </a:lnTo>
              <a:lnTo>
                <a:pt x="140420" y="615177"/>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3CCEF87-E53F-4C33-87A9-D2C0F261ACD3}">
      <dsp:nvSpPr>
        <dsp:cNvPr id="0" name=""/>
        <dsp:cNvSpPr/>
      </dsp:nvSpPr>
      <dsp:spPr>
        <a:xfrm>
          <a:off x="1525238" y="1619399"/>
          <a:ext cx="140420" cy="615177"/>
        </a:xfrm>
        <a:custGeom>
          <a:avLst/>
          <a:gdLst/>
          <a:ahLst/>
          <a:cxnLst/>
          <a:rect l="0" t="0" r="0" b="0"/>
          <a:pathLst>
            <a:path>
              <a:moveTo>
                <a:pt x="0" y="0"/>
              </a:moveTo>
              <a:lnTo>
                <a:pt x="0" y="615177"/>
              </a:lnTo>
              <a:lnTo>
                <a:pt x="140420" y="615177"/>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A58C6DA-5BEE-4BC3-AF7E-D32AA24EBABA}">
      <dsp:nvSpPr>
        <dsp:cNvPr id="0" name=""/>
        <dsp:cNvSpPr/>
      </dsp:nvSpPr>
      <dsp:spPr>
        <a:xfrm>
          <a:off x="716146" y="669886"/>
          <a:ext cx="140420" cy="615177"/>
        </a:xfrm>
        <a:custGeom>
          <a:avLst/>
          <a:gdLst/>
          <a:ahLst/>
          <a:cxnLst/>
          <a:rect l="0" t="0" r="0" b="0"/>
          <a:pathLst>
            <a:path>
              <a:moveTo>
                <a:pt x="0" y="0"/>
              </a:moveTo>
              <a:lnTo>
                <a:pt x="0" y="615177"/>
              </a:lnTo>
              <a:lnTo>
                <a:pt x="140420" y="615177"/>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50ADDF3-21CE-427D-AFBB-3E7A8D4589D0}">
      <dsp:nvSpPr>
        <dsp:cNvPr id="0" name=""/>
        <dsp:cNvSpPr/>
      </dsp:nvSpPr>
      <dsp:spPr>
        <a:xfrm>
          <a:off x="47475" y="1215"/>
          <a:ext cx="1337342" cy="66867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Chronic Homeless </a:t>
          </a:r>
        </a:p>
        <a:p>
          <a:pPr marL="0" lvl="0" indent="0" algn="ctr" defTabSz="577850">
            <a:lnSpc>
              <a:spcPct val="90000"/>
            </a:lnSpc>
            <a:spcBef>
              <a:spcPct val="0"/>
            </a:spcBef>
            <a:spcAft>
              <a:spcPct val="35000"/>
            </a:spcAft>
            <a:buNone/>
          </a:pPr>
          <a:r>
            <a:rPr lang="en-US" sz="1300" kern="1200" dirty="0"/>
            <a:t>(No shelter preference)</a:t>
          </a:r>
        </a:p>
      </dsp:txBody>
      <dsp:txXfrm>
        <a:off x="47475" y="1215"/>
        <a:ext cx="1337342" cy="668671"/>
      </dsp:txXfrm>
    </dsp:sp>
    <dsp:sp modelId="{3B865196-4B9B-4734-9659-B65966BFB27B}">
      <dsp:nvSpPr>
        <dsp:cNvPr id="0" name=""/>
        <dsp:cNvSpPr/>
      </dsp:nvSpPr>
      <dsp:spPr>
        <a:xfrm>
          <a:off x="856567" y="950728"/>
          <a:ext cx="1337342" cy="66867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Literal Homeless, Disabled, Sheltered</a:t>
          </a:r>
        </a:p>
      </dsp:txBody>
      <dsp:txXfrm>
        <a:off x="856567" y="950728"/>
        <a:ext cx="1337342" cy="668671"/>
      </dsp:txXfrm>
    </dsp:sp>
    <dsp:sp modelId="{1A00BCF8-9DE4-4379-AE21-2546A9CEE9EE}">
      <dsp:nvSpPr>
        <dsp:cNvPr id="0" name=""/>
        <dsp:cNvSpPr/>
      </dsp:nvSpPr>
      <dsp:spPr>
        <a:xfrm>
          <a:off x="1665659" y="1900241"/>
          <a:ext cx="1337342" cy="66867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Literal Homeless, Disabled, Unsheltered</a:t>
          </a:r>
        </a:p>
      </dsp:txBody>
      <dsp:txXfrm>
        <a:off x="1665659" y="1900241"/>
        <a:ext cx="1337342" cy="668671"/>
      </dsp:txXfrm>
    </dsp:sp>
    <dsp:sp modelId="{86897EEC-B871-4EBC-AF10-F97E3DE0BC00}">
      <dsp:nvSpPr>
        <dsp:cNvPr id="0" name=""/>
        <dsp:cNvSpPr/>
      </dsp:nvSpPr>
      <dsp:spPr>
        <a:xfrm>
          <a:off x="2474751" y="2849754"/>
          <a:ext cx="1337342" cy="66867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Literal Homeless, Sheltered</a:t>
          </a:r>
        </a:p>
      </dsp:txBody>
      <dsp:txXfrm>
        <a:off x="2474751" y="2849754"/>
        <a:ext cx="1337342" cy="668671"/>
      </dsp:txXfrm>
    </dsp:sp>
    <dsp:sp modelId="{29C97C9E-0BD3-4A6D-9ECC-67E735FF206D}">
      <dsp:nvSpPr>
        <dsp:cNvPr id="0" name=""/>
        <dsp:cNvSpPr/>
      </dsp:nvSpPr>
      <dsp:spPr>
        <a:xfrm>
          <a:off x="3283843" y="3799267"/>
          <a:ext cx="1337342" cy="66867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Literal Homeless, Unsheltered</a:t>
          </a:r>
        </a:p>
      </dsp:txBody>
      <dsp:txXfrm>
        <a:off x="3283843" y="3799267"/>
        <a:ext cx="1337342" cy="668671"/>
      </dsp:txXfrm>
    </dsp:sp>
    <dsp:sp modelId="{8C78797E-274A-4BE9-B54D-73F3C7C42006}">
      <dsp:nvSpPr>
        <dsp:cNvPr id="0" name=""/>
        <dsp:cNvSpPr/>
      </dsp:nvSpPr>
      <dsp:spPr>
        <a:xfrm>
          <a:off x="4092935" y="4748780"/>
          <a:ext cx="1337342" cy="66867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At-Risk or Missing LH Verification</a:t>
          </a:r>
        </a:p>
      </dsp:txBody>
      <dsp:txXfrm>
        <a:off x="4092935" y="4748780"/>
        <a:ext cx="1337342" cy="6686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01EE6C-483A-4BB2-A151-2D31AC707D85}">
      <dsp:nvSpPr>
        <dsp:cNvPr id="0" name=""/>
        <dsp:cNvSpPr/>
      </dsp:nvSpPr>
      <dsp:spPr>
        <a:xfrm>
          <a:off x="2460" y="0"/>
          <a:ext cx="2367083" cy="344377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latin typeface="Calibri" panose="020F0502020204030204" pitchFamily="34" charset="0"/>
              <a:cs typeface="Calibri" panose="020F0502020204030204" pitchFamily="34" charset="0"/>
            </a:rPr>
            <a:t>Lead Navigator</a:t>
          </a:r>
        </a:p>
      </dsp:txBody>
      <dsp:txXfrm>
        <a:off x="2460" y="0"/>
        <a:ext cx="2367083" cy="1033131"/>
      </dsp:txXfrm>
    </dsp:sp>
    <dsp:sp modelId="{F3F2CB63-C229-42D6-8FC6-D522234622E3}">
      <dsp:nvSpPr>
        <dsp:cNvPr id="0" name=""/>
        <dsp:cNvSpPr/>
      </dsp:nvSpPr>
      <dsp:spPr>
        <a:xfrm>
          <a:off x="239169" y="1034140"/>
          <a:ext cx="1893666" cy="103834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Calibri" panose="020F0502020204030204" pitchFamily="34" charset="0"/>
              <a:cs typeface="Calibri" panose="020F0502020204030204" pitchFamily="34" charset="0"/>
            </a:rPr>
            <a:t>Takes the lead in communicating with Housing Providers</a:t>
          </a:r>
        </a:p>
      </dsp:txBody>
      <dsp:txXfrm>
        <a:off x="269581" y="1064552"/>
        <a:ext cx="1832842" cy="977520"/>
      </dsp:txXfrm>
    </dsp:sp>
    <dsp:sp modelId="{FC129DBA-D58C-4EA6-B897-90387E9730BD}">
      <dsp:nvSpPr>
        <dsp:cNvPr id="0" name=""/>
        <dsp:cNvSpPr/>
      </dsp:nvSpPr>
      <dsp:spPr>
        <a:xfrm>
          <a:off x="239169" y="2232229"/>
          <a:ext cx="1893666" cy="103834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Calibri" panose="020F0502020204030204" pitchFamily="34" charset="0"/>
              <a:cs typeface="Calibri" panose="020F0502020204030204" pitchFamily="34" charset="0"/>
            </a:rPr>
            <a:t>Coordinates with back-up contacts</a:t>
          </a:r>
        </a:p>
      </dsp:txBody>
      <dsp:txXfrm>
        <a:off x="269581" y="2262641"/>
        <a:ext cx="1832842" cy="977520"/>
      </dsp:txXfrm>
    </dsp:sp>
    <dsp:sp modelId="{0E27962E-5EFE-41E9-97F4-A6479F218891}">
      <dsp:nvSpPr>
        <dsp:cNvPr id="0" name=""/>
        <dsp:cNvSpPr/>
      </dsp:nvSpPr>
      <dsp:spPr>
        <a:xfrm>
          <a:off x="2547075" y="0"/>
          <a:ext cx="2367083" cy="344377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latin typeface="Calibri" panose="020F0502020204030204" pitchFamily="34" charset="0"/>
              <a:cs typeface="Calibri" panose="020F0502020204030204" pitchFamily="34" charset="0"/>
            </a:rPr>
            <a:t>Back-Up Navigation</a:t>
          </a:r>
        </a:p>
      </dsp:txBody>
      <dsp:txXfrm>
        <a:off x="2547075" y="0"/>
        <a:ext cx="2367083" cy="1033131"/>
      </dsp:txXfrm>
    </dsp:sp>
    <dsp:sp modelId="{64A231AF-93BA-49B8-AEDD-0453D9E4B150}">
      <dsp:nvSpPr>
        <dsp:cNvPr id="0" name=""/>
        <dsp:cNvSpPr/>
      </dsp:nvSpPr>
      <dsp:spPr>
        <a:xfrm>
          <a:off x="2783784" y="1034140"/>
          <a:ext cx="1893666" cy="103834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Calibri" panose="020F0502020204030204" pitchFamily="34" charset="0"/>
              <a:cs typeface="Calibri" panose="020F0502020204030204" pitchFamily="34" charset="0"/>
            </a:rPr>
            <a:t>Communicates with Lead Navigator to offer support.</a:t>
          </a:r>
        </a:p>
      </dsp:txBody>
      <dsp:txXfrm>
        <a:off x="2814196" y="1064552"/>
        <a:ext cx="1832842" cy="977520"/>
      </dsp:txXfrm>
    </dsp:sp>
    <dsp:sp modelId="{B31AE122-5E62-4753-A2CA-5F5635AF0EC3}">
      <dsp:nvSpPr>
        <dsp:cNvPr id="0" name=""/>
        <dsp:cNvSpPr/>
      </dsp:nvSpPr>
      <dsp:spPr>
        <a:xfrm>
          <a:off x="2783784" y="2232229"/>
          <a:ext cx="1893666" cy="103834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Calibri" panose="020F0502020204030204" pitchFamily="34" charset="0"/>
              <a:cs typeface="Calibri" panose="020F0502020204030204" pitchFamily="34" charset="0"/>
            </a:rPr>
            <a:t>May step in as Lead Navigator as needed. </a:t>
          </a:r>
        </a:p>
      </dsp:txBody>
      <dsp:txXfrm>
        <a:off x="2814196" y="2262641"/>
        <a:ext cx="1832842" cy="9775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68D3B5-0AF1-4F2D-8028-6CA04F32493E}">
      <dsp:nvSpPr>
        <dsp:cNvPr id="0" name=""/>
        <dsp:cNvSpPr/>
      </dsp:nvSpPr>
      <dsp:spPr>
        <a:xfrm>
          <a:off x="1221978" y="2645"/>
          <a:ext cx="2706687" cy="162401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Must send at least one representative to accept a match. </a:t>
          </a:r>
        </a:p>
      </dsp:txBody>
      <dsp:txXfrm>
        <a:off x="1221978" y="2645"/>
        <a:ext cx="2706687" cy="1624012"/>
      </dsp:txXfrm>
    </dsp:sp>
    <dsp:sp modelId="{F060E1C9-28D8-46D0-9BD0-1CF74DDFE555}">
      <dsp:nvSpPr>
        <dsp:cNvPr id="0" name=""/>
        <dsp:cNvSpPr/>
      </dsp:nvSpPr>
      <dsp:spPr>
        <a:xfrm>
          <a:off x="4199334" y="2645"/>
          <a:ext cx="2706687" cy="162401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Add/Remove households from the CQ as needed. </a:t>
          </a:r>
        </a:p>
      </dsp:txBody>
      <dsp:txXfrm>
        <a:off x="4199334" y="2645"/>
        <a:ext cx="2706687" cy="1624012"/>
      </dsp:txXfrm>
    </dsp:sp>
    <dsp:sp modelId="{F4AD3CE0-C879-47DB-869B-33C90C6A4809}">
      <dsp:nvSpPr>
        <dsp:cNvPr id="0" name=""/>
        <dsp:cNvSpPr/>
      </dsp:nvSpPr>
      <dsp:spPr>
        <a:xfrm>
          <a:off x="1221978" y="1897327"/>
          <a:ext cx="2706687" cy="162401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Exit households from their program and ICES as needed.</a:t>
          </a:r>
        </a:p>
      </dsp:txBody>
      <dsp:txXfrm>
        <a:off x="1221978" y="1897327"/>
        <a:ext cx="2706687" cy="1624012"/>
      </dsp:txXfrm>
    </dsp:sp>
    <dsp:sp modelId="{3756BE95-9B86-4B4B-BB09-7EBDB0CF2253}">
      <dsp:nvSpPr>
        <dsp:cNvPr id="0" name=""/>
        <dsp:cNvSpPr/>
      </dsp:nvSpPr>
      <dsp:spPr>
        <a:xfrm>
          <a:off x="4199334" y="1897327"/>
          <a:ext cx="2706687" cy="162401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Update the Care Team field as needed. </a:t>
          </a:r>
        </a:p>
      </dsp:txBody>
      <dsp:txXfrm>
        <a:off x="4199334" y="1897327"/>
        <a:ext cx="2706687" cy="1624012"/>
      </dsp:txXfrm>
    </dsp:sp>
    <dsp:sp modelId="{1BE4E830-36BD-4EF0-B02B-85955DD3A916}">
      <dsp:nvSpPr>
        <dsp:cNvPr id="0" name=""/>
        <dsp:cNvSpPr/>
      </dsp:nvSpPr>
      <dsp:spPr>
        <a:xfrm>
          <a:off x="1221978" y="3792008"/>
          <a:ext cx="2706687" cy="162401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Complete a Current Living Situation Assessment every 90-days or less. </a:t>
          </a:r>
        </a:p>
      </dsp:txBody>
      <dsp:txXfrm>
        <a:off x="1221978" y="3792008"/>
        <a:ext cx="2706687" cy="1624012"/>
      </dsp:txXfrm>
    </dsp:sp>
    <dsp:sp modelId="{8F0248B6-13CA-4A21-AAA3-E52E8E0D1825}">
      <dsp:nvSpPr>
        <dsp:cNvPr id="0" name=""/>
        <dsp:cNvSpPr/>
      </dsp:nvSpPr>
      <dsp:spPr>
        <a:xfrm>
          <a:off x="4199334" y="3792008"/>
          <a:ext cx="2706687" cy="162401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Access Points must correct their own data quality issues as needed. </a:t>
          </a:r>
        </a:p>
      </dsp:txBody>
      <dsp:txXfrm>
        <a:off x="4199334" y="3792008"/>
        <a:ext cx="2706687" cy="1624012"/>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C1F8368-2838-F8A4-1764-94B2A8944E7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AD73A72-66DB-AE67-3868-9CF584DBADC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DB480A8-DE2E-4853-B715-BF35EA17C6AE}" type="datetimeFigureOut">
              <a:rPr lang="en-US" smtClean="0"/>
              <a:t>3/28/2025</a:t>
            </a:fld>
            <a:endParaRPr lang="en-US"/>
          </a:p>
        </p:txBody>
      </p:sp>
      <p:sp>
        <p:nvSpPr>
          <p:cNvPr id="4" name="Footer Placeholder 3">
            <a:extLst>
              <a:ext uri="{FF2B5EF4-FFF2-40B4-BE49-F238E27FC236}">
                <a16:creationId xmlns:a16="http://schemas.microsoft.com/office/drawing/2014/main" id="{A6957A1B-22FF-2316-8309-3587B45DCF6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34360D5-902E-555D-0FEC-E72F2D214FC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57065F9-D4CE-41D3-9DD6-AC3EB13B2C82}" type="slidenum">
              <a:rPr lang="en-US" smtClean="0"/>
              <a:t>‹#›</a:t>
            </a:fld>
            <a:endParaRPr lang="en-US"/>
          </a:p>
        </p:txBody>
      </p:sp>
    </p:spTree>
    <p:extLst>
      <p:ext uri="{BB962C8B-B14F-4D97-AF65-F5344CB8AC3E}">
        <p14:creationId xmlns:p14="http://schemas.microsoft.com/office/powerpoint/2010/main" val="1524759199"/>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F67EEA-110B-4E51-839F-692A29FD6E46}" type="datetimeFigureOut">
              <a:rPr lang="en-US" smtClean="0"/>
              <a:t>3/28/2025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8A5268-B9B5-477F-8C7F-50FC666167F7}" type="slidenum">
              <a:rPr lang="en-US" smtClean="0"/>
              <a:t>‹#›</a:t>
            </a:fld>
            <a:endParaRPr lang="en-US"/>
          </a:p>
        </p:txBody>
      </p:sp>
    </p:spTree>
    <p:extLst>
      <p:ext uri="{BB962C8B-B14F-4D97-AF65-F5344CB8AC3E}">
        <p14:creationId xmlns:p14="http://schemas.microsoft.com/office/powerpoint/2010/main" val="2185651004"/>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88A5268-B9B5-477F-8C7F-50FC666167F7}" type="slidenum">
              <a:rPr lang="en-US" smtClean="0"/>
              <a:t>1</a:t>
            </a:fld>
            <a:endParaRPr lang="en-US"/>
          </a:p>
        </p:txBody>
      </p:sp>
      <p:sp>
        <p:nvSpPr>
          <p:cNvPr id="5" name="Footer Placeholder 4">
            <a:extLst>
              <a:ext uri="{FF2B5EF4-FFF2-40B4-BE49-F238E27FC236}">
                <a16:creationId xmlns:a16="http://schemas.microsoft.com/office/drawing/2014/main" id="{DE5AA767-5B88-5736-17EF-A758927E6B5C}"/>
              </a:ext>
            </a:extLst>
          </p:cNvPr>
          <p:cNvSpPr>
            <a:spLocks noGrp="1"/>
          </p:cNvSpPr>
          <p:nvPr>
            <p:ph type="ftr" sz="quarter" idx="4"/>
          </p:nvPr>
        </p:nvSpPr>
        <p:spPr/>
        <p:txBody>
          <a:bodyPr/>
          <a:lstStyle/>
          <a:p>
            <a:endParaRPr lang="en-US"/>
          </a:p>
        </p:txBody>
      </p:sp>
      <p:sp>
        <p:nvSpPr>
          <p:cNvPr id="6" name="Header Placeholder 5">
            <a:extLst>
              <a:ext uri="{FF2B5EF4-FFF2-40B4-BE49-F238E27FC236}">
                <a16:creationId xmlns:a16="http://schemas.microsoft.com/office/drawing/2014/main" id="{3D3AAA31-E10F-EF67-017B-237B95F34F83}"/>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614618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8A5268-B9B5-477F-8C7F-50FC666167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DD7B953-B905-649E-A703-3A5AB8CBAB63}"/>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Header Placeholder 5">
            <a:extLst>
              <a:ext uri="{FF2B5EF4-FFF2-40B4-BE49-F238E27FC236}">
                <a16:creationId xmlns:a16="http://schemas.microsoft.com/office/drawing/2014/main" id="{EEEC581E-5540-7250-6646-131573C99C5A}"/>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09289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688A5268-B9B5-477F-8C7F-50FC666167F7}" type="slidenum">
              <a:rPr lang="en-US" smtClean="0"/>
              <a:t>11</a:t>
            </a:fld>
            <a:endParaRPr lang="en-US"/>
          </a:p>
        </p:txBody>
      </p:sp>
    </p:spTree>
    <p:extLst>
      <p:ext uri="{BB962C8B-B14F-4D97-AF65-F5344CB8AC3E}">
        <p14:creationId xmlns:p14="http://schemas.microsoft.com/office/powerpoint/2010/main" val="35154661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688A5268-B9B5-477F-8C7F-50FC666167F7}" type="slidenum">
              <a:rPr lang="en-US" smtClean="0"/>
              <a:t>12</a:t>
            </a:fld>
            <a:endParaRPr lang="en-US"/>
          </a:p>
        </p:txBody>
      </p:sp>
      <p:sp>
        <p:nvSpPr>
          <p:cNvPr id="5" name="Footer Placeholder 4">
            <a:extLst>
              <a:ext uri="{FF2B5EF4-FFF2-40B4-BE49-F238E27FC236}">
                <a16:creationId xmlns:a16="http://schemas.microsoft.com/office/drawing/2014/main" id="{8D954543-F5A2-0627-9533-2B71C60A317B}"/>
              </a:ext>
            </a:extLst>
          </p:cNvPr>
          <p:cNvSpPr>
            <a:spLocks noGrp="1"/>
          </p:cNvSpPr>
          <p:nvPr>
            <p:ph type="ftr" sz="quarter" idx="4"/>
          </p:nvPr>
        </p:nvSpPr>
        <p:spPr/>
        <p:txBody>
          <a:bodyPr/>
          <a:lstStyle/>
          <a:p>
            <a:endParaRPr lang="en-US"/>
          </a:p>
        </p:txBody>
      </p:sp>
      <p:sp>
        <p:nvSpPr>
          <p:cNvPr id="6" name="Header Placeholder 5">
            <a:extLst>
              <a:ext uri="{FF2B5EF4-FFF2-40B4-BE49-F238E27FC236}">
                <a16:creationId xmlns:a16="http://schemas.microsoft.com/office/drawing/2014/main" id="{5BF6CE66-794E-B4CC-92A1-1C7CE993D223}"/>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3345493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688A5268-B9B5-477F-8C7F-50FC666167F7}" type="slidenum">
              <a:rPr lang="en-US" smtClean="0"/>
              <a:t>13</a:t>
            </a:fld>
            <a:endParaRPr lang="en-US"/>
          </a:p>
        </p:txBody>
      </p:sp>
      <p:sp>
        <p:nvSpPr>
          <p:cNvPr id="5" name="Footer Placeholder 4">
            <a:extLst>
              <a:ext uri="{FF2B5EF4-FFF2-40B4-BE49-F238E27FC236}">
                <a16:creationId xmlns:a16="http://schemas.microsoft.com/office/drawing/2014/main" id="{84FE8B55-48D3-84B2-92B0-9B78E8C0945A}"/>
              </a:ext>
            </a:extLst>
          </p:cNvPr>
          <p:cNvSpPr>
            <a:spLocks noGrp="1"/>
          </p:cNvSpPr>
          <p:nvPr>
            <p:ph type="ftr" sz="quarter" idx="4"/>
          </p:nvPr>
        </p:nvSpPr>
        <p:spPr/>
        <p:txBody>
          <a:bodyPr/>
          <a:lstStyle/>
          <a:p>
            <a:endParaRPr lang="en-US"/>
          </a:p>
        </p:txBody>
      </p:sp>
      <p:sp>
        <p:nvSpPr>
          <p:cNvPr id="6" name="Header Placeholder 5">
            <a:extLst>
              <a:ext uri="{FF2B5EF4-FFF2-40B4-BE49-F238E27FC236}">
                <a16:creationId xmlns:a16="http://schemas.microsoft.com/office/drawing/2014/main" id="{7C3231EC-7F4F-3A82-15BF-3D367B60931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9952126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688A5268-B9B5-477F-8C7F-50FC666167F7}" type="slidenum">
              <a:rPr lang="en-US" smtClean="0"/>
              <a:t>14</a:t>
            </a:fld>
            <a:endParaRPr lang="en-US"/>
          </a:p>
        </p:txBody>
      </p:sp>
    </p:spTree>
    <p:extLst>
      <p:ext uri="{BB962C8B-B14F-4D97-AF65-F5344CB8AC3E}">
        <p14:creationId xmlns:p14="http://schemas.microsoft.com/office/powerpoint/2010/main" val="42570370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688A5268-B9B5-477F-8C7F-50FC666167F7}" type="slidenum">
              <a:rPr lang="en-US" smtClean="0"/>
              <a:t>16</a:t>
            </a:fld>
            <a:endParaRPr lang="en-US"/>
          </a:p>
        </p:txBody>
      </p:sp>
      <p:sp>
        <p:nvSpPr>
          <p:cNvPr id="5" name="Footer Placeholder 4">
            <a:extLst>
              <a:ext uri="{FF2B5EF4-FFF2-40B4-BE49-F238E27FC236}">
                <a16:creationId xmlns:a16="http://schemas.microsoft.com/office/drawing/2014/main" id="{668436DA-DB96-62A0-30CF-6C31A4AA2D2F}"/>
              </a:ext>
            </a:extLst>
          </p:cNvPr>
          <p:cNvSpPr>
            <a:spLocks noGrp="1"/>
          </p:cNvSpPr>
          <p:nvPr>
            <p:ph type="ftr" sz="quarter" idx="4"/>
          </p:nvPr>
        </p:nvSpPr>
        <p:spPr/>
        <p:txBody>
          <a:bodyPr/>
          <a:lstStyle/>
          <a:p>
            <a:endParaRPr lang="en-US"/>
          </a:p>
        </p:txBody>
      </p:sp>
      <p:sp>
        <p:nvSpPr>
          <p:cNvPr id="6" name="Header Placeholder 5">
            <a:extLst>
              <a:ext uri="{FF2B5EF4-FFF2-40B4-BE49-F238E27FC236}">
                <a16:creationId xmlns:a16="http://schemas.microsoft.com/office/drawing/2014/main" id="{CFB03863-691A-DF9D-F5F9-AE67CE849031}"/>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7652472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688A5268-B9B5-477F-8C7F-50FC666167F7}" type="slidenum">
              <a:rPr lang="en-US" smtClean="0"/>
              <a:t>17</a:t>
            </a:fld>
            <a:endParaRPr lang="en-US"/>
          </a:p>
        </p:txBody>
      </p:sp>
    </p:spTree>
    <p:extLst>
      <p:ext uri="{BB962C8B-B14F-4D97-AF65-F5344CB8AC3E}">
        <p14:creationId xmlns:p14="http://schemas.microsoft.com/office/powerpoint/2010/main" val="30163083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688A5268-B9B5-477F-8C7F-50FC666167F7}" type="slidenum">
              <a:rPr lang="en-US" smtClean="0"/>
              <a:t>19</a:t>
            </a:fld>
            <a:endParaRPr lang="en-US"/>
          </a:p>
        </p:txBody>
      </p:sp>
      <p:sp>
        <p:nvSpPr>
          <p:cNvPr id="5" name="Footer Placeholder 4">
            <a:extLst>
              <a:ext uri="{FF2B5EF4-FFF2-40B4-BE49-F238E27FC236}">
                <a16:creationId xmlns:a16="http://schemas.microsoft.com/office/drawing/2014/main" id="{E0C71547-621D-4EFB-5D7F-41229E20DBC4}"/>
              </a:ext>
            </a:extLst>
          </p:cNvPr>
          <p:cNvSpPr>
            <a:spLocks noGrp="1"/>
          </p:cNvSpPr>
          <p:nvPr>
            <p:ph type="ftr" sz="quarter" idx="4"/>
          </p:nvPr>
        </p:nvSpPr>
        <p:spPr/>
        <p:txBody>
          <a:bodyPr/>
          <a:lstStyle/>
          <a:p>
            <a:endParaRPr lang="en-US"/>
          </a:p>
        </p:txBody>
      </p:sp>
      <p:sp>
        <p:nvSpPr>
          <p:cNvPr id="6" name="Header Placeholder 5">
            <a:extLst>
              <a:ext uri="{FF2B5EF4-FFF2-40B4-BE49-F238E27FC236}">
                <a16:creationId xmlns:a16="http://schemas.microsoft.com/office/drawing/2014/main" id="{8EBD82C0-51C4-86B1-412D-DB61F34BE4E9}"/>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4064379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688A5268-B9B5-477F-8C7F-50FC666167F7}" type="slidenum">
              <a:rPr lang="en-US" smtClean="0"/>
              <a:t>20</a:t>
            </a:fld>
            <a:endParaRPr lang="en-US"/>
          </a:p>
        </p:txBody>
      </p:sp>
    </p:spTree>
    <p:extLst>
      <p:ext uri="{BB962C8B-B14F-4D97-AF65-F5344CB8AC3E}">
        <p14:creationId xmlns:p14="http://schemas.microsoft.com/office/powerpoint/2010/main" val="40095743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8A5268-B9B5-477F-8C7F-50FC666167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68436DA-DB96-62A0-30CF-6C31A4AA2D2F}"/>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Header Placeholder 5">
            <a:extLst>
              <a:ext uri="{FF2B5EF4-FFF2-40B4-BE49-F238E27FC236}">
                <a16:creationId xmlns:a16="http://schemas.microsoft.com/office/drawing/2014/main" id="{CFB03863-691A-DF9D-F5F9-AE67CE849031}"/>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914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88A5268-B9B5-477F-8C7F-50FC666167F7}" type="slidenum">
              <a:rPr lang="en-US" smtClean="0"/>
              <a:t>2</a:t>
            </a:fld>
            <a:endParaRPr lang="en-US"/>
          </a:p>
        </p:txBody>
      </p:sp>
      <p:sp>
        <p:nvSpPr>
          <p:cNvPr id="5" name="Footer Placeholder 4">
            <a:extLst>
              <a:ext uri="{FF2B5EF4-FFF2-40B4-BE49-F238E27FC236}">
                <a16:creationId xmlns:a16="http://schemas.microsoft.com/office/drawing/2014/main" id="{CD8577FF-9192-B2C2-1642-EA46141DE3A2}"/>
              </a:ext>
            </a:extLst>
          </p:cNvPr>
          <p:cNvSpPr>
            <a:spLocks noGrp="1"/>
          </p:cNvSpPr>
          <p:nvPr>
            <p:ph type="ftr" sz="quarter" idx="4"/>
          </p:nvPr>
        </p:nvSpPr>
        <p:spPr/>
        <p:txBody>
          <a:bodyPr/>
          <a:lstStyle/>
          <a:p>
            <a:endParaRPr lang="en-US"/>
          </a:p>
        </p:txBody>
      </p:sp>
      <p:sp>
        <p:nvSpPr>
          <p:cNvPr id="6" name="Header Placeholder 5">
            <a:extLst>
              <a:ext uri="{FF2B5EF4-FFF2-40B4-BE49-F238E27FC236}">
                <a16:creationId xmlns:a16="http://schemas.microsoft.com/office/drawing/2014/main" id="{D20225C5-607B-F5AC-D7F2-C4F596308E59}"/>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003603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132E59"/>
              </a:solidFill>
              <a:latin typeface="Montserrat Bold"/>
              <a:ea typeface="Montserrat Bold"/>
              <a:cs typeface="Montserrat Bold"/>
              <a:sym typeface="Montserrat Bold"/>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8A5268-B9B5-477F-8C7F-50FC666167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68436DA-DB96-62A0-30CF-6C31A4AA2D2F}"/>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Header Placeholder 5">
            <a:extLst>
              <a:ext uri="{FF2B5EF4-FFF2-40B4-BE49-F238E27FC236}">
                <a16:creationId xmlns:a16="http://schemas.microsoft.com/office/drawing/2014/main" id="{CFB03863-691A-DF9D-F5F9-AE67CE849031}"/>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87144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688A5268-B9B5-477F-8C7F-50FC666167F7}" type="slidenum">
              <a:rPr lang="en-US" smtClean="0"/>
              <a:t>23</a:t>
            </a:fld>
            <a:endParaRPr lang="en-US"/>
          </a:p>
        </p:txBody>
      </p:sp>
    </p:spTree>
    <p:extLst>
      <p:ext uri="{BB962C8B-B14F-4D97-AF65-F5344CB8AC3E}">
        <p14:creationId xmlns:p14="http://schemas.microsoft.com/office/powerpoint/2010/main" val="31473115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688A5268-B9B5-477F-8C7F-50FC666167F7}" type="slidenum">
              <a:rPr lang="en-US" smtClean="0"/>
              <a:t>24</a:t>
            </a:fld>
            <a:endParaRPr lang="en-US"/>
          </a:p>
        </p:txBody>
      </p:sp>
    </p:spTree>
    <p:extLst>
      <p:ext uri="{BB962C8B-B14F-4D97-AF65-F5344CB8AC3E}">
        <p14:creationId xmlns:p14="http://schemas.microsoft.com/office/powerpoint/2010/main" val="28067222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688A5268-B9B5-477F-8C7F-50FC666167F7}" type="slidenum">
              <a:rPr lang="en-US" smtClean="0"/>
              <a:t>25</a:t>
            </a:fld>
            <a:endParaRPr lang="en-US"/>
          </a:p>
        </p:txBody>
      </p:sp>
    </p:spTree>
    <p:extLst>
      <p:ext uri="{BB962C8B-B14F-4D97-AF65-F5344CB8AC3E}">
        <p14:creationId xmlns:p14="http://schemas.microsoft.com/office/powerpoint/2010/main" val="13367508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p:txBody>
      </p:sp>
      <p:sp>
        <p:nvSpPr>
          <p:cNvPr id="4" name="Slide Number Placeholder 3"/>
          <p:cNvSpPr>
            <a:spLocks noGrp="1"/>
          </p:cNvSpPr>
          <p:nvPr>
            <p:ph type="sldNum" sz="quarter" idx="5"/>
          </p:nvPr>
        </p:nvSpPr>
        <p:spPr/>
        <p:txBody>
          <a:bodyPr/>
          <a:lstStyle/>
          <a:p>
            <a:fld id="{688A5268-B9B5-477F-8C7F-50FC666167F7}" type="slidenum">
              <a:rPr lang="en-US" smtClean="0"/>
              <a:t>26</a:t>
            </a:fld>
            <a:endParaRPr lang="en-US"/>
          </a:p>
        </p:txBody>
      </p:sp>
      <p:sp>
        <p:nvSpPr>
          <p:cNvPr id="5" name="Footer Placeholder 4">
            <a:extLst>
              <a:ext uri="{FF2B5EF4-FFF2-40B4-BE49-F238E27FC236}">
                <a16:creationId xmlns:a16="http://schemas.microsoft.com/office/drawing/2014/main" id="{06D36ED8-6481-8694-CC7E-81F7B5022C61}"/>
              </a:ext>
            </a:extLst>
          </p:cNvPr>
          <p:cNvSpPr>
            <a:spLocks noGrp="1"/>
          </p:cNvSpPr>
          <p:nvPr>
            <p:ph type="ftr" sz="quarter" idx="4"/>
          </p:nvPr>
        </p:nvSpPr>
        <p:spPr/>
        <p:txBody>
          <a:bodyPr/>
          <a:lstStyle/>
          <a:p>
            <a:endParaRPr lang="en-US"/>
          </a:p>
        </p:txBody>
      </p:sp>
      <p:sp>
        <p:nvSpPr>
          <p:cNvPr id="6" name="Header Placeholder 5">
            <a:extLst>
              <a:ext uri="{FF2B5EF4-FFF2-40B4-BE49-F238E27FC236}">
                <a16:creationId xmlns:a16="http://schemas.microsoft.com/office/drawing/2014/main" id="{E6CC37E6-63E2-B688-35AF-738946F3296C}"/>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2953074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688A5268-B9B5-477F-8C7F-50FC666167F7}" type="slidenum">
              <a:rPr lang="en-US" smtClean="0"/>
              <a:t>27</a:t>
            </a:fld>
            <a:endParaRPr lang="en-US"/>
          </a:p>
        </p:txBody>
      </p:sp>
    </p:spTree>
    <p:extLst>
      <p:ext uri="{BB962C8B-B14F-4D97-AF65-F5344CB8AC3E}">
        <p14:creationId xmlns:p14="http://schemas.microsoft.com/office/powerpoint/2010/main" val="29738157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8A5268-B9B5-477F-8C7F-50FC666167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64473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688A5268-B9B5-477F-8C7F-50FC666167F7}" type="slidenum">
              <a:rPr lang="en-US" smtClean="0"/>
              <a:t>29</a:t>
            </a:fld>
            <a:endParaRPr lang="en-US"/>
          </a:p>
        </p:txBody>
      </p:sp>
    </p:spTree>
    <p:extLst>
      <p:ext uri="{BB962C8B-B14F-4D97-AF65-F5344CB8AC3E}">
        <p14:creationId xmlns:p14="http://schemas.microsoft.com/office/powerpoint/2010/main" val="584610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688A5268-B9B5-477F-8C7F-50FC666167F7}" type="slidenum">
              <a:rPr lang="en-US" smtClean="0"/>
              <a:t>30</a:t>
            </a:fld>
            <a:endParaRPr lang="en-US"/>
          </a:p>
        </p:txBody>
      </p:sp>
    </p:spTree>
    <p:extLst>
      <p:ext uri="{BB962C8B-B14F-4D97-AF65-F5344CB8AC3E}">
        <p14:creationId xmlns:p14="http://schemas.microsoft.com/office/powerpoint/2010/main" val="22937592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688A5268-B9B5-477F-8C7F-50FC666167F7}" type="slidenum">
              <a:rPr lang="en-US" smtClean="0"/>
              <a:t>31</a:t>
            </a:fld>
            <a:endParaRPr lang="en-US"/>
          </a:p>
        </p:txBody>
      </p:sp>
    </p:spTree>
    <p:extLst>
      <p:ext uri="{BB962C8B-B14F-4D97-AF65-F5344CB8AC3E}">
        <p14:creationId xmlns:p14="http://schemas.microsoft.com/office/powerpoint/2010/main" val="3926090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8A5268-B9B5-477F-8C7F-50FC666167F7}" type="slidenum">
              <a:rPr lang="en-US" smtClean="0"/>
              <a:t>3</a:t>
            </a:fld>
            <a:endParaRPr lang="en-US"/>
          </a:p>
        </p:txBody>
      </p:sp>
      <p:sp>
        <p:nvSpPr>
          <p:cNvPr id="5" name="Footer Placeholder 4">
            <a:extLst>
              <a:ext uri="{FF2B5EF4-FFF2-40B4-BE49-F238E27FC236}">
                <a16:creationId xmlns:a16="http://schemas.microsoft.com/office/drawing/2014/main" id="{43C957FE-52C4-C1E7-1010-42269FC142E3}"/>
              </a:ext>
            </a:extLst>
          </p:cNvPr>
          <p:cNvSpPr>
            <a:spLocks noGrp="1"/>
          </p:cNvSpPr>
          <p:nvPr>
            <p:ph type="ftr" sz="quarter" idx="4"/>
          </p:nvPr>
        </p:nvSpPr>
        <p:spPr/>
        <p:txBody>
          <a:bodyPr/>
          <a:lstStyle/>
          <a:p>
            <a:endParaRPr lang="en-US"/>
          </a:p>
        </p:txBody>
      </p:sp>
      <p:sp>
        <p:nvSpPr>
          <p:cNvPr id="6" name="Header Placeholder 5">
            <a:extLst>
              <a:ext uri="{FF2B5EF4-FFF2-40B4-BE49-F238E27FC236}">
                <a16:creationId xmlns:a16="http://schemas.microsoft.com/office/drawing/2014/main" id="{8DB8230F-E2B0-D73C-FBE0-4C78CCE4CA4D}"/>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42153990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688A5268-B9B5-477F-8C7F-50FC666167F7}" type="slidenum">
              <a:rPr lang="en-US" smtClean="0"/>
              <a:t>32</a:t>
            </a:fld>
            <a:endParaRPr lang="en-US"/>
          </a:p>
        </p:txBody>
      </p:sp>
    </p:spTree>
    <p:extLst>
      <p:ext uri="{BB962C8B-B14F-4D97-AF65-F5344CB8AC3E}">
        <p14:creationId xmlns:p14="http://schemas.microsoft.com/office/powerpoint/2010/main" val="63581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688A5268-B9B5-477F-8C7F-50FC666167F7}" type="slidenum">
              <a:rPr lang="en-US" smtClean="0"/>
              <a:t>33</a:t>
            </a:fld>
            <a:endParaRPr lang="en-US"/>
          </a:p>
        </p:txBody>
      </p:sp>
    </p:spTree>
    <p:extLst>
      <p:ext uri="{BB962C8B-B14F-4D97-AF65-F5344CB8AC3E}">
        <p14:creationId xmlns:p14="http://schemas.microsoft.com/office/powerpoint/2010/main" val="22218736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688A5268-B9B5-477F-8C7F-50FC666167F7}" type="slidenum">
              <a:rPr lang="en-US" smtClean="0"/>
              <a:t>34</a:t>
            </a:fld>
            <a:endParaRPr lang="en-US"/>
          </a:p>
        </p:txBody>
      </p:sp>
    </p:spTree>
    <p:extLst>
      <p:ext uri="{BB962C8B-B14F-4D97-AF65-F5344CB8AC3E}">
        <p14:creationId xmlns:p14="http://schemas.microsoft.com/office/powerpoint/2010/main" val="34261049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8A5268-B9B5-477F-8C7F-50FC666167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57832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688A5268-B9B5-477F-8C7F-50FC666167F7}" type="slidenum">
              <a:rPr lang="en-US" smtClean="0"/>
              <a:t>36</a:t>
            </a:fld>
            <a:endParaRPr lang="en-US"/>
          </a:p>
        </p:txBody>
      </p:sp>
    </p:spTree>
    <p:extLst>
      <p:ext uri="{BB962C8B-B14F-4D97-AF65-F5344CB8AC3E}">
        <p14:creationId xmlns:p14="http://schemas.microsoft.com/office/powerpoint/2010/main" val="32672017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8A5268-B9B5-477F-8C7F-50FC666167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3C957FE-52C4-C1E7-1010-42269FC142E3}"/>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Header Placeholder 5">
            <a:extLst>
              <a:ext uri="{FF2B5EF4-FFF2-40B4-BE49-F238E27FC236}">
                <a16:creationId xmlns:a16="http://schemas.microsoft.com/office/drawing/2014/main" id="{8DB8230F-E2B0-D73C-FBE0-4C78CCE4CA4D}"/>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57776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8A5268-B9B5-477F-8C7F-50FC666167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3C957FE-52C4-C1E7-1010-42269FC142E3}"/>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Header Placeholder 5">
            <a:extLst>
              <a:ext uri="{FF2B5EF4-FFF2-40B4-BE49-F238E27FC236}">
                <a16:creationId xmlns:a16="http://schemas.microsoft.com/office/drawing/2014/main" id="{8DB8230F-E2B0-D73C-FBE0-4C78CCE4CA4D}"/>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63041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688A5268-B9B5-477F-8C7F-50FC666167F7}" type="slidenum">
              <a:rPr lang="en-US" smtClean="0"/>
              <a:t>46</a:t>
            </a:fld>
            <a:endParaRPr lang="en-US"/>
          </a:p>
        </p:txBody>
      </p:sp>
    </p:spTree>
    <p:extLst>
      <p:ext uri="{BB962C8B-B14F-4D97-AF65-F5344CB8AC3E}">
        <p14:creationId xmlns:p14="http://schemas.microsoft.com/office/powerpoint/2010/main" val="9320740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8A5268-B9B5-477F-8C7F-50FC666167F7}" type="slidenum">
              <a:rPr lang="en-US" smtClean="0"/>
              <a:t>52</a:t>
            </a:fld>
            <a:endParaRPr lang="en-US"/>
          </a:p>
        </p:txBody>
      </p:sp>
      <p:sp>
        <p:nvSpPr>
          <p:cNvPr id="5" name="Footer Placeholder 4">
            <a:extLst>
              <a:ext uri="{FF2B5EF4-FFF2-40B4-BE49-F238E27FC236}">
                <a16:creationId xmlns:a16="http://schemas.microsoft.com/office/drawing/2014/main" id="{9C2FE68B-1E87-5744-C2E2-EF07B8D6C2E9}"/>
              </a:ext>
            </a:extLst>
          </p:cNvPr>
          <p:cNvSpPr>
            <a:spLocks noGrp="1"/>
          </p:cNvSpPr>
          <p:nvPr>
            <p:ph type="ftr" sz="quarter" idx="4"/>
          </p:nvPr>
        </p:nvSpPr>
        <p:spPr/>
        <p:txBody>
          <a:bodyPr/>
          <a:lstStyle/>
          <a:p>
            <a:endParaRPr lang="en-US"/>
          </a:p>
        </p:txBody>
      </p:sp>
      <p:sp>
        <p:nvSpPr>
          <p:cNvPr id="6" name="Header Placeholder 5">
            <a:extLst>
              <a:ext uri="{FF2B5EF4-FFF2-40B4-BE49-F238E27FC236}">
                <a16:creationId xmlns:a16="http://schemas.microsoft.com/office/drawing/2014/main" id="{8AE3C313-0C3D-B7D2-E3B3-7F9902EA7E20}"/>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8589845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8A5268-B9B5-477F-8C7F-50FC666167F7}" type="slidenum">
              <a:rPr lang="en-US" smtClean="0"/>
              <a:t>4</a:t>
            </a:fld>
            <a:endParaRPr lang="en-US"/>
          </a:p>
        </p:txBody>
      </p:sp>
      <p:sp>
        <p:nvSpPr>
          <p:cNvPr id="5" name="Footer Placeholder 4">
            <a:extLst>
              <a:ext uri="{FF2B5EF4-FFF2-40B4-BE49-F238E27FC236}">
                <a16:creationId xmlns:a16="http://schemas.microsoft.com/office/drawing/2014/main" id="{23AB253F-1B8B-D84F-3D3B-989528A846F2}"/>
              </a:ext>
            </a:extLst>
          </p:cNvPr>
          <p:cNvSpPr>
            <a:spLocks noGrp="1"/>
          </p:cNvSpPr>
          <p:nvPr>
            <p:ph type="ftr" sz="quarter" idx="4"/>
          </p:nvPr>
        </p:nvSpPr>
        <p:spPr/>
        <p:txBody>
          <a:bodyPr/>
          <a:lstStyle/>
          <a:p>
            <a:endParaRPr lang="en-US"/>
          </a:p>
        </p:txBody>
      </p:sp>
      <p:sp>
        <p:nvSpPr>
          <p:cNvPr id="6" name="Header Placeholder 5">
            <a:extLst>
              <a:ext uri="{FF2B5EF4-FFF2-40B4-BE49-F238E27FC236}">
                <a16:creationId xmlns:a16="http://schemas.microsoft.com/office/drawing/2014/main" id="{A1A58454-356E-BB81-3851-16BDF29B4C61}"/>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4739687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8A5268-B9B5-477F-8C7F-50FC666167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3AB253F-1B8B-D84F-3D3B-989528A846F2}"/>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Header Placeholder 5">
            <a:extLst>
              <a:ext uri="{FF2B5EF4-FFF2-40B4-BE49-F238E27FC236}">
                <a16:creationId xmlns:a16="http://schemas.microsoft.com/office/drawing/2014/main" id="{A1A58454-356E-BB81-3851-16BDF29B4C61}"/>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8897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8A5268-B9B5-477F-8C7F-50FC666167F7}" type="slidenum">
              <a:rPr lang="en-US" smtClean="0"/>
              <a:t>6</a:t>
            </a:fld>
            <a:endParaRPr lang="en-US"/>
          </a:p>
        </p:txBody>
      </p:sp>
      <p:sp>
        <p:nvSpPr>
          <p:cNvPr id="5" name="Footer Placeholder 4">
            <a:extLst>
              <a:ext uri="{FF2B5EF4-FFF2-40B4-BE49-F238E27FC236}">
                <a16:creationId xmlns:a16="http://schemas.microsoft.com/office/drawing/2014/main" id="{43C957FE-52C4-C1E7-1010-42269FC142E3}"/>
              </a:ext>
            </a:extLst>
          </p:cNvPr>
          <p:cNvSpPr>
            <a:spLocks noGrp="1"/>
          </p:cNvSpPr>
          <p:nvPr>
            <p:ph type="ftr" sz="quarter" idx="4"/>
          </p:nvPr>
        </p:nvSpPr>
        <p:spPr/>
        <p:txBody>
          <a:bodyPr/>
          <a:lstStyle/>
          <a:p>
            <a:endParaRPr lang="en-US"/>
          </a:p>
        </p:txBody>
      </p:sp>
      <p:sp>
        <p:nvSpPr>
          <p:cNvPr id="6" name="Header Placeholder 5">
            <a:extLst>
              <a:ext uri="{FF2B5EF4-FFF2-40B4-BE49-F238E27FC236}">
                <a16:creationId xmlns:a16="http://schemas.microsoft.com/office/drawing/2014/main" id="{8DB8230F-E2B0-D73C-FBE0-4C78CCE4CA4D}"/>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4215399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88A5268-B9B5-477F-8C7F-50FC666167F7}" type="slidenum">
              <a:rPr lang="en-US" smtClean="0"/>
              <a:t>7</a:t>
            </a:fld>
            <a:endParaRPr lang="en-US"/>
          </a:p>
        </p:txBody>
      </p:sp>
      <p:sp>
        <p:nvSpPr>
          <p:cNvPr id="5" name="Footer Placeholder 4">
            <a:extLst>
              <a:ext uri="{FF2B5EF4-FFF2-40B4-BE49-F238E27FC236}">
                <a16:creationId xmlns:a16="http://schemas.microsoft.com/office/drawing/2014/main" id="{CD8577FF-9192-B2C2-1642-EA46141DE3A2}"/>
              </a:ext>
            </a:extLst>
          </p:cNvPr>
          <p:cNvSpPr>
            <a:spLocks noGrp="1"/>
          </p:cNvSpPr>
          <p:nvPr>
            <p:ph type="ftr" sz="quarter" idx="4"/>
          </p:nvPr>
        </p:nvSpPr>
        <p:spPr/>
        <p:txBody>
          <a:bodyPr/>
          <a:lstStyle/>
          <a:p>
            <a:endParaRPr lang="en-US"/>
          </a:p>
        </p:txBody>
      </p:sp>
      <p:sp>
        <p:nvSpPr>
          <p:cNvPr id="6" name="Header Placeholder 5">
            <a:extLst>
              <a:ext uri="{FF2B5EF4-FFF2-40B4-BE49-F238E27FC236}">
                <a16:creationId xmlns:a16="http://schemas.microsoft.com/office/drawing/2014/main" id="{D20225C5-607B-F5AC-D7F2-C4F596308E59}"/>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2674349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688A5268-B9B5-477F-8C7F-50FC666167F7}" type="slidenum">
              <a:rPr lang="en-US" smtClean="0"/>
              <a:t>8</a:t>
            </a:fld>
            <a:endParaRPr lang="en-US"/>
          </a:p>
        </p:txBody>
      </p:sp>
      <p:sp>
        <p:nvSpPr>
          <p:cNvPr id="5" name="Footer Placeholder 4">
            <a:extLst>
              <a:ext uri="{FF2B5EF4-FFF2-40B4-BE49-F238E27FC236}">
                <a16:creationId xmlns:a16="http://schemas.microsoft.com/office/drawing/2014/main" id="{0CD497D7-460A-27AF-D44D-A233A2D1E0CE}"/>
              </a:ext>
            </a:extLst>
          </p:cNvPr>
          <p:cNvSpPr>
            <a:spLocks noGrp="1"/>
          </p:cNvSpPr>
          <p:nvPr>
            <p:ph type="ftr" sz="quarter" idx="4"/>
          </p:nvPr>
        </p:nvSpPr>
        <p:spPr/>
        <p:txBody>
          <a:bodyPr/>
          <a:lstStyle/>
          <a:p>
            <a:endParaRPr lang="en-US"/>
          </a:p>
        </p:txBody>
      </p:sp>
      <p:sp>
        <p:nvSpPr>
          <p:cNvPr id="6" name="Header Placeholder 5">
            <a:extLst>
              <a:ext uri="{FF2B5EF4-FFF2-40B4-BE49-F238E27FC236}">
                <a16:creationId xmlns:a16="http://schemas.microsoft.com/office/drawing/2014/main" id="{5BF15B33-FAAC-1F86-E24D-FB7F8B1A9E02}"/>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8551137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688A5268-B9B5-477F-8C7F-50FC666167F7}" type="slidenum">
              <a:rPr lang="en-US" smtClean="0"/>
              <a:t>9</a:t>
            </a:fld>
            <a:endParaRPr lang="en-US"/>
          </a:p>
        </p:txBody>
      </p:sp>
      <p:sp>
        <p:nvSpPr>
          <p:cNvPr id="5" name="Footer Placeholder 4">
            <a:extLst>
              <a:ext uri="{FF2B5EF4-FFF2-40B4-BE49-F238E27FC236}">
                <a16:creationId xmlns:a16="http://schemas.microsoft.com/office/drawing/2014/main" id="{2DD7B953-B905-649E-A703-3A5AB8CBAB63}"/>
              </a:ext>
            </a:extLst>
          </p:cNvPr>
          <p:cNvSpPr>
            <a:spLocks noGrp="1"/>
          </p:cNvSpPr>
          <p:nvPr>
            <p:ph type="ftr" sz="quarter" idx="4"/>
          </p:nvPr>
        </p:nvSpPr>
        <p:spPr/>
        <p:txBody>
          <a:bodyPr/>
          <a:lstStyle/>
          <a:p>
            <a:endParaRPr lang="en-US"/>
          </a:p>
        </p:txBody>
      </p:sp>
      <p:sp>
        <p:nvSpPr>
          <p:cNvPr id="6" name="Header Placeholder 5">
            <a:extLst>
              <a:ext uri="{FF2B5EF4-FFF2-40B4-BE49-F238E27FC236}">
                <a16:creationId xmlns:a16="http://schemas.microsoft.com/office/drawing/2014/main" id="{EEEC581E-5540-7250-6646-131573C99C5A}"/>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830467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56902-3109-4EC6-92E9-53E3154E4D2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FEB905-9B27-47B4-8781-B4A691EE31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1FDC836-1797-4706-8DA7-DACF01359C4E}"/>
              </a:ext>
            </a:extLst>
          </p:cNvPr>
          <p:cNvSpPr>
            <a:spLocks noGrp="1"/>
          </p:cNvSpPr>
          <p:nvPr>
            <p:ph type="dt" sz="half" idx="10"/>
          </p:nvPr>
        </p:nvSpPr>
        <p:spPr/>
        <p:txBody>
          <a:bodyPr/>
          <a:lstStyle/>
          <a:p>
            <a:fld id="{A2D8C4C9-3DA6-46FA-A9BF-7A14758B1B51}" type="datetime1">
              <a:rPr lang="en-US" smtClean="0"/>
              <a:t>3/28/2025</a:t>
            </a:fld>
            <a:endParaRPr lang="en-US"/>
          </a:p>
        </p:txBody>
      </p:sp>
      <p:sp>
        <p:nvSpPr>
          <p:cNvPr id="5" name="Footer Placeholder 4">
            <a:extLst>
              <a:ext uri="{FF2B5EF4-FFF2-40B4-BE49-F238E27FC236}">
                <a16:creationId xmlns:a16="http://schemas.microsoft.com/office/drawing/2014/main" id="{C27620DF-5307-4B7B-B96F-908B5C043E92}"/>
              </a:ext>
            </a:extLst>
          </p:cNvPr>
          <p:cNvSpPr>
            <a:spLocks noGrp="1"/>
          </p:cNvSpPr>
          <p:nvPr>
            <p:ph type="ftr" sz="quarter" idx="11"/>
          </p:nvPr>
        </p:nvSpPr>
        <p:spPr/>
        <p:txBody>
          <a:bodyPr/>
          <a:lstStyle/>
          <a:p>
            <a:r>
              <a:rPr lang="en-US"/>
              <a:t>ICES 101</a:t>
            </a:r>
          </a:p>
        </p:txBody>
      </p:sp>
      <p:sp>
        <p:nvSpPr>
          <p:cNvPr id="6" name="Slide Number Placeholder 5">
            <a:extLst>
              <a:ext uri="{FF2B5EF4-FFF2-40B4-BE49-F238E27FC236}">
                <a16:creationId xmlns:a16="http://schemas.microsoft.com/office/drawing/2014/main" id="{A918C94D-A63C-4047-A327-3BABD18259C1}"/>
              </a:ext>
            </a:extLst>
          </p:cNvPr>
          <p:cNvSpPr>
            <a:spLocks noGrp="1"/>
          </p:cNvSpPr>
          <p:nvPr>
            <p:ph type="sldNum" sz="quarter" idx="12"/>
          </p:nvPr>
        </p:nvSpPr>
        <p:spPr/>
        <p:txBody>
          <a:bodyPr/>
          <a:lstStyle/>
          <a:p>
            <a:fld id="{A126FBA3-4D8C-4739-A0E4-F9C06245E14A}" type="slidenum">
              <a:rPr lang="en-US" smtClean="0"/>
              <a:t>‹#›</a:t>
            </a:fld>
            <a:endParaRPr lang="en-US"/>
          </a:p>
        </p:txBody>
      </p:sp>
    </p:spTree>
    <p:extLst>
      <p:ext uri="{BB962C8B-B14F-4D97-AF65-F5344CB8AC3E}">
        <p14:creationId xmlns:p14="http://schemas.microsoft.com/office/powerpoint/2010/main" val="12661311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CCB8A-6186-49D8-BD39-8B8FEF436B5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B6DD004-C556-43B2-9719-141A423011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689D02-168A-4D3D-9980-79051D8DA8AB}"/>
              </a:ext>
            </a:extLst>
          </p:cNvPr>
          <p:cNvSpPr>
            <a:spLocks noGrp="1"/>
          </p:cNvSpPr>
          <p:nvPr>
            <p:ph type="dt" sz="half" idx="10"/>
          </p:nvPr>
        </p:nvSpPr>
        <p:spPr/>
        <p:txBody>
          <a:bodyPr/>
          <a:lstStyle/>
          <a:p>
            <a:fld id="{7737D90D-4134-4C56-BF9D-ECEB82D8E104}" type="datetime1">
              <a:rPr lang="en-US" smtClean="0"/>
              <a:t>3/28/2025</a:t>
            </a:fld>
            <a:endParaRPr lang="en-US"/>
          </a:p>
        </p:txBody>
      </p:sp>
      <p:sp>
        <p:nvSpPr>
          <p:cNvPr id="5" name="Footer Placeholder 4">
            <a:extLst>
              <a:ext uri="{FF2B5EF4-FFF2-40B4-BE49-F238E27FC236}">
                <a16:creationId xmlns:a16="http://schemas.microsoft.com/office/drawing/2014/main" id="{6ADC8474-9746-4B11-889E-B58F8E24DD73}"/>
              </a:ext>
            </a:extLst>
          </p:cNvPr>
          <p:cNvSpPr>
            <a:spLocks noGrp="1"/>
          </p:cNvSpPr>
          <p:nvPr>
            <p:ph type="ftr" sz="quarter" idx="11"/>
          </p:nvPr>
        </p:nvSpPr>
        <p:spPr/>
        <p:txBody>
          <a:bodyPr/>
          <a:lstStyle/>
          <a:p>
            <a:r>
              <a:rPr lang="en-US"/>
              <a:t>ICES 101</a:t>
            </a:r>
          </a:p>
        </p:txBody>
      </p:sp>
      <p:sp>
        <p:nvSpPr>
          <p:cNvPr id="6" name="Slide Number Placeholder 5">
            <a:extLst>
              <a:ext uri="{FF2B5EF4-FFF2-40B4-BE49-F238E27FC236}">
                <a16:creationId xmlns:a16="http://schemas.microsoft.com/office/drawing/2014/main" id="{250C3FC9-074C-407B-AE08-7243793B48A0}"/>
              </a:ext>
            </a:extLst>
          </p:cNvPr>
          <p:cNvSpPr>
            <a:spLocks noGrp="1"/>
          </p:cNvSpPr>
          <p:nvPr>
            <p:ph type="sldNum" sz="quarter" idx="12"/>
          </p:nvPr>
        </p:nvSpPr>
        <p:spPr/>
        <p:txBody>
          <a:bodyPr/>
          <a:lstStyle/>
          <a:p>
            <a:fld id="{A126FBA3-4D8C-4739-A0E4-F9C06245E14A}" type="slidenum">
              <a:rPr lang="en-US" smtClean="0"/>
              <a:t>‹#›</a:t>
            </a:fld>
            <a:endParaRPr lang="en-US"/>
          </a:p>
        </p:txBody>
      </p:sp>
    </p:spTree>
    <p:extLst>
      <p:ext uri="{BB962C8B-B14F-4D97-AF65-F5344CB8AC3E}">
        <p14:creationId xmlns:p14="http://schemas.microsoft.com/office/powerpoint/2010/main" val="34574270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F0A422-FBF6-4717-B8B1-5E164926A52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E2E5129-8FF1-4DE1-85BA-31205F031D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9C522B-D805-41D6-B0AB-042B14549061}"/>
              </a:ext>
            </a:extLst>
          </p:cNvPr>
          <p:cNvSpPr>
            <a:spLocks noGrp="1"/>
          </p:cNvSpPr>
          <p:nvPr>
            <p:ph type="dt" sz="half" idx="10"/>
          </p:nvPr>
        </p:nvSpPr>
        <p:spPr/>
        <p:txBody>
          <a:bodyPr/>
          <a:lstStyle/>
          <a:p>
            <a:fld id="{FB651027-F895-4716-B6F5-0444EBC3BD44}" type="datetime1">
              <a:rPr lang="en-US" smtClean="0"/>
              <a:t>3/28/2025</a:t>
            </a:fld>
            <a:endParaRPr lang="en-US"/>
          </a:p>
        </p:txBody>
      </p:sp>
      <p:sp>
        <p:nvSpPr>
          <p:cNvPr id="5" name="Footer Placeholder 4">
            <a:extLst>
              <a:ext uri="{FF2B5EF4-FFF2-40B4-BE49-F238E27FC236}">
                <a16:creationId xmlns:a16="http://schemas.microsoft.com/office/drawing/2014/main" id="{DD54AB6D-0773-40C4-99AA-A7557917C8EA}"/>
              </a:ext>
            </a:extLst>
          </p:cNvPr>
          <p:cNvSpPr>
            <a:spLocks noGrp="1"/>
          </p:cNvSpPr>
          <p:nvPr>
            <p:ph type="ftr" sz="quarter" idx="11"/>
          </p:nvPr>
        </p:nvSpPr>
        <p:spPr/>
        <p:txBody>
          <a:bodyPr/>
          <a:lstStyle/>
          <a:p>
            <a:r>
              <a:rPr lang="en-US"/>
              <a:t>ICES 101</a:t>
            </a:r>
          </a:p>
        </p:txBody>
      </p:sp>
      <p:sp>
        <p:nvSpPr>
          <p:cNvPr id="6" name="Slide Number Placeholder 5">
            <a:extLst>
              <a:ext uri="{FF2B5EF4-FFF2-40B4-BE49-F238E27FC236}">
                <a16:creationId xmlns:a16="http://schemas.microsoft.com/office/drawing/2014/main" id="{54F2F2BD-FB7C-4EF1-B9AC-20E2AAC7B6F9}"/>
              </a:ext>
            </a:extLst>
          </p:cNvPr>
          <p:cNvSpPr>
            <a:spLocks noGrp="1"/>
          </p:cNvSpPr>
          <p:nvPr>
            <p:ph type="sldNum" sz="quarter" idx="12"/>
          </p:nvPr>
        </p:nvSpPr>
        <p:spPr/>
        <p:txBody>
          <a:bodyPr/>
          <a:lstStyle/>
          <a:p>
            <a:fld id="{A126FBA3-4D8C-4739-A0E4-F9C06245E14A}" type="slidenum">
              <a:rPr lang="en-US" smtClean="0"/>
              <a:t>‹#›</a:t>
            </a:fld>
            <a:endParaRPr lang="en-US"/>
          </a:p>
        </p:txBody>
      </p:sp>
    </p:spTree>
    <p:extLst>
      <p:ext uri="{BB962C8B-B14F-4D97-AF65-F5344CB8AC3E}">
        <p14:creationId xmlns:p14="http://schemas.microsoft.com/office/powerpoint/2010/main" val="39739445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fld id="{1EDB5398-3A14-4F12-BA9E-0165DEF9E60E}" type="datetime1">
              <a:rPr lang="en-US" smtClean="0"/>
              <a:t>3/28/2025</a:t>
            </a:fld>
            <a:endParaRPr lang="en-US"/>
          </a:p>
        </p:txBody>
      </p:sp>
      <p:sp>
        <p:nvSpPr>
          <p:cNvPr id="8" name="Footer Placeholder 7"/>
          <p:cNvSpPr>
            <a:spLocks noGrp="1"/>
          </p:cNvSpPr>
          <p:nvPr>
            <p:ph type="ftr" sz="quarter" idx="11"/>
          </p:nvPr>
        </p:nvSpPr>
        <p:spPr/>
        <p:txBody>
          <a:bodyPr/>
          <a:lstStyle/>
          <a:p>
            <a:r>
              <a:rPr lang="en-US"/>
              <a:t>ICES 101</a:t>
            </a:r>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5F924F1-76B6-4DF7-9ADE-830A0110E7F1}" type="datetime1">
              <a:rPr lang="en-US" smtClean="0"/>
              <a:t>3/28/2025</a:t>
            </a:fld>
            <a:endParaRPr lang="en-US"/>
          </a:p>
        </p:txBody>
      </p:sp>
      <p:sp>
        <p:nvSpPr>
          <p:cNvPr id="8" name="Footer Placeholder 7"/>
          <p:cNvSpPr>
            <a:spLocks noGrp="1"/>
          </p:cNvSpPr>
          <p:nvPr>
            <p:ph type="ftr" sz="quarter" idx="11"/>
          </p:nvPr>
        </p:nvSpPr>
        <p:spPr/>
        <p:txBody>
          <a:bodyPr/>
          <a:lstStyle/>
          <a:p>
            <a:r>
              <a:rPr lang="en-US"/>
              <a:t>ICES 101</a:t>
            </a:r>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C6F5E9F1-9166-4882-AAF1-C336058C70B5}" type="datetime1">
              <a:rPr lang="en-US" smtClean="0"/>
              <a:t>3/28/2025</a:t>
            </a:fld>
            <a:endParaRPr lang="en-US"/>
          </a:p>
        </p:txBody>
      </p:sp>
      <p:sp>
        <p:nvSpPr>
          <p:cNvPr id="8" name="Footer Placeholder 7"/>
          <p:cNvSpPr>
            <a:spLocks noGrp="1"/>
          </p:cNvSpPr>
          <p:nvPr>
            <p:ph type="ftr" sz="quarter" idx="11"/>
          </p:nvPr>
        </p:nvSpPr>
        <p:spPr/>
        <p:txBody>
          <a:bodyPr/>
          <a:lstStyle/>
          <a:p>
            <a:r>
              <a:rPr lang="en-US"/>
              <a:t>ICES 101</a:t>
            </a:r>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580E21F5-41F2-4E2A-8D17-7F77DA439896}" type="datetime1">
              <a:rPr lang="en-US" smtClean="0"/>
              <a:t>3/28/2025</a:t>
            </a:fld>
            <a:endParaRPr lang="en-US"/>
          </a:p>
        </p:txBody>
      </p:sp>
      <p:sp>
        <p:nvSpPr>
          <p:cNvPr id="9" name="Footer Placeholder 8"/>
          <p:cNvSpPr>
            <a:spLocks noGrp="1"/>
          </p:cNvSpPr>
          <p:nvPr>
            <p:ph type="ftr" sz="quarter" idx="11"/>
          </p:nvPr>
        </p:nvSpPr>
        <p:spPr/>
        <p:txBody>
          <a:bodyPr/>
          <a:lstStyle/>
          <a:p>
            <a:r>
              <a:rPr lang="en-US"/>
              <a:t>ICES 101</a:t>
            </a:r>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77704890-464C-4B12-A133-856F28CF84BA}" type="datetime1">
              <a:rPr lang="en-US" smtClean="0"/>
              <a:t>3/28/2025</a:t>
            </a:fld>
            <a:endParaRPr lang="en-US"/>
          </a:p>
        </p:txBody>
      </p:sp>
      <p:sp>
        <p:nvSpPr>
          <p:cNvPr id="8" name="Footer Placeholder 7"/>
          <p:cNvSpPr>
            <a:spLocks noGrp="1"/>
          </p:cNvSpPr>
          <p:nvPr>
            <p:ph type="ftr" sz="quarter" idx="11"/>
          </p:nvPr>
        </p:nvSpPr>
        <p:spPr/>
        <p:txBody>
          <a:bodyPr/>
          <a:lstStyle/>
          <a:p>
            <a:r>
              <a:rPr lang="en-US"/>
              <a:t>ICES 101</a:t>
            </a:r>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a:p>
        </p:txBody>
      </p:sp>
      <p:sp>
        <p:nvSpPr>
          <p:cNvPr id="10" name="Title 9"/>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F523319-2D51-4962-864B-9875A21FE1C6}" type="datetime1">
              <a:rPr lang="en-US" smtClean="0"/>
              <a:t>3/28/2025</a:t>
            </a:fld>
            <a:endParaRPr lang="en-US"/>
          </a:p>
        </p:txBody>
      </p:sp>
      <p:sp>
        <p:nvSpPr>
          <p:cNvPr id="4" name="Footer Placeholder 3"/>
          <p:cNvSpPr>
            <a:spLocks noGrp="1"/>
          </p:cNvSpPr>
          <p:nvPr>
            <p:ph type="ftr" sz="quarter" idx="11"/>
          </p:nvPr>
        </p:nvSpPr>
        <p:spPr/>
        <p:txBody>
          <a:bodyPr/>
          <a:lstStyle/>
          <a:p>
            <a:r>
              <a:rPr lang="en-US"/>
              <a:t>ICES 101</a:t>
            </a:r>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457A36-0341-466E-AB46-C44B28C4E98A}" type="datetime1">
              <a:rPr lang="en-US" smtClean="0"/>
              <a:t>3/28/2025</a:t>
            </a:fld>
            <a:endParaRPr lang="en-US"/>
          </a:p>
        </p:txBody>
      </p:sp>
      <p:sp>
        <p:nvSpPr>
          <p:cNvPr id="3" name="Footer Placeholder 2"/>
          <p:cNvSpPr>
            <a:spLocks noGrp="1"/>
          </p:cNvSpPr>
          <p:nvPr>
            <p:ph type="ftr" sz="quarter" idx="11"/>
          </p:nvPr>
        </p:nvSpPr>
        <p:spPr/>
        <p:txBody>
          <a:bodyPr/>
          <a:lstStyle/>
          <a:p>
            <a:r>
              <a:rPr lang="en-US"/>
              <a:t>ICES 101</a:t>
            </a:r>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9FED7DF1-C279-45A9-A110-2A475A3108C2}" type="datetime1">
              <a:rPr lang="en-US" smtClean="0"/>
              <a:t>3/28/2025</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r>
              <a:rPr lang="en-US"/>
              <a:t>ICES 101</a:t>
            </a:r>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DD189-2A4C-488D-B32D-F89424B67A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EB1DD4-7427-4255-B03C-DAB89D489C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8D9F0C-3741-4E10-B3C2-6AD086EE1FE5}"/>
              </a:ext>
            </a:extLst>
          </p:cNvPr>
          <p:cNvSpPr>
            <a:spLocks noGrp="1"/>
          </p:cNvSpPr>
          <p:nvPr>
            <p:ph type="dt" sz="half" idx="10"/>
          </p:nvPr>
        </p:nvSpPr>
        <p:spPr/>
        <p:txBody>
          <a:bodyPr/>
          <a:lstStyle/>
          <a:p>
            <a:fld id="{DF4ACBB5-C8D8-4F96-9F9C-C21ED4D1C629}" type="datetime1">
              <a:rPr lang="en-US" smtClean="0"/>
              <a:t>3/28/2025</a:t>
            </a:fld>
            <a:endParaRPr lang="en-US"/>
          </a:p>
        </p:txBody>
      </p:sp>
      <p:sp>
        <p:nvSpPr>
          <p:cNvPr id="5" name="Footer Placeholder 4">
            <a:extLst>
              <a:ext uri="{FF2B5EF4-FFF2-40B4-BE49-F238E27FC236}">
                <a16:creationId xmlns:a16="http://schemas.microsoft.com/office/drawing/2014/main" id="{8964B057-DE59-4C2B-A398-83D8216B2219}"/>
              </a:ext>
            </a:extLst>
          </p:cNvPr>
          <p:cNvSpPr>
            <a:spLocks noGrp="1"/>
          </p:cNvSpPr>
          <p:nvPr>
            <p:ph type="ftr" sz="quarter" idx="11"/>
          </p:nvPr>
        </p:nvSpPr>
        <p:spPr/>
        <p:txBody>
          <a:bodyPr/>
          <a:lstStyle/>
          <a:p>
            <a:r>
              <a:rPr lang="en-US"/>
              <a:t>ICES 101</a:t>
            </a:r>
          </a:p>
        </p:txBody>
      </p:sp>
      <p:sp>
        <p:nvSpPr>
          <p:cNvPr id="6" name="Slide Number Placeholder 5">
            <a:extLst>
              <a:ext uri="{FF2B5EF4-FFF2-40B4-BE49-F238E27FC236}">
                <a16:creationId xmlns:a16="http://schemas.microsoft.com/office/drawing/2014/main" id="{4C764019-737C-45C2-9D5A-A2524779DD02}"/>
              </a:ext>
            </a:extLst>
          </p:cNvPr>
          <p:cNvSpPr>
            <a:spLocks noGrp="1"/>
          </p:cNvSpPr>
          <p:nvPr>
            <p:ph type="sldNum" sz="quarter" idx="12"/>
          </p:nvPr>
        </p:nvSpPr>
        <p:spPr/>
        <p:txBody>
          <a:bodyPr/>
          <a:lstStyle/>
          <a:p>
            <a:fld id="{A126FBA3-4D8C-4739-A0E4-F9C06245E14A}" type="slidenum">
              <a:rPr lang="en-US" smtClean="0"/>
              <a:t>‹#›</a:t>
            </a:fld>
            <a:endParaRPr lang="en-US"/>
          </a:p>
        </p:txBody>
      </p:sp>
    </p:spTree>
    <p:extLst>
      <p:ext uri="{BB962C8B-B14F-4D97-AF65-F5344CB8AC3E}">
        <p14:creationId xmlns:p14="http://schemas.microsoft.com/office/powerpoint/2010/main" val="19076347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10550BB3-EB32-4081-B299-34175E2459A0}" type="datetime1">
              <a:rPr lang="en-US" smtClean="0"/>
              <a:t>3/28/2025</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r>
              <a:rPr lang="en-US"/>
              <a:t>ICES 101</a:t>
            </a:r>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37C4F1-6015-4DC3-9A8B-D59A51C037E0}" type="datetime1">
              <a:rPr lang="en-US" smtClean="0"/>
              <a:t>3/28/2025</a:t>
            </a:fld>
            <a:endParaRPr lang="en-US"/>
          </a:p>
        </p:txBody>
      </p:sp>
      <p:sp>
        <p:nvSpPr>
          <p:cNvPr id="5" name="Footer Placeholder 4"/>
          <p:cNvSpPr>
            <a:spLocks noGrp="1"/>
          </p:cNvSpPr>
          <p:nvPr>
            <p:ph type="ftr" sz="quarter" idx="11"/>
          </p:nvPr>
        </p:nvSpPr>
        <p:spPr/>
        <p:txBody>
          <a:bodyPr/>
          <a:lstStyle/>
          <a:p>
            <a:r>
              <a:rPr lang="en-US"/>
              <a:t>ICES 101</a:t>
            </a:r>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609F3D-863F-4F86-B864-74AA3E39C7F2}" type="datetime1">
              <a:rPr lang="en-US" smtClean="0"/>
              <a:t>3/28/2025</a:t>
            </a:fld>
            <a:endParaRPr lang="en-US"/>
          </a:p>
        </p:txBody>
      </p:sp>
      <p:sp>
        <p:nvSpPr>
          <p:cNvPr id="5" name="Footer Placeholder 4"/>
          <p:cNvSpPr>
            <a:spLocks noGrp="1"/>
          </p:cNvSpPr>
          <p:nvPr>
            <p:ph type="ftr" sz="quarter" idx="11"/>
          </p:nvPr>
        </p:nvSpPr>
        <p:spPr/>
        <p:txBody>
          <a:bodyPr/>
          <a:lstStyle/>
          <a:p>
            <a:r>
              <a:rPr lang="en-US"/>
              <a:t>ICES 101</a:t>
            </a:r>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AB44D-FEB9-4FCD-B13A-393E8954EA3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8F55FE3-ABEA-41E8-8501-D6860771DD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16928E-8EFF-4EEA-BB4E-989E709A1DC7}"/>
              </a:ext>
            </a:extLst>
          </p:cNvPr>
          <p:cNvSpPr>
            <a:spLocks noGrp="1"/>
          </p:cNvSpPr>
          <p:nvPr>
            <p:ph type="dt" sz="half" idx="10"/>
          </p:nvPr>
        </p:nvSpPr>
        <p:spPr/>
        <p:txBody>
          <a:bodyPr/>
          <a:lstStyle/>
          <a:p>
            <a:fld id="{400BB920-68D5-4958-9A15-3DC883A5BD2C}" type="datetime1">
              <a:rPr lang="en-US" smtClean="0"/>
              <a:t>3/28/2025</a:t>
            </a:fld>
            <a:endParaRPr lang="en-US"/>
          </a:p>
        </p:txBody>
      </p:sp>
      <p:sp>
        <p:nvSpPr>
          <p:cNvPr id="5" name="Footer Placeholder 4">
            <a:extLst>
              <a:ext uri="{FF2B5EF4-FFF2-40B4-BE49-F238E27FC236}">
                <a16:creationId xmlns:a16="http://schemas.microsoft.com/office/drawing/2014/main" id="{C1180632-D882-43DE-B5AF-72A57A280080}"/>
              </a:ext>
            </a:extLst>
          </p:cNvPr>
          <p:cNvSpPr>
            <a:spLocks noGrp="1"/>
          </p:cNvSpPr>
          <p:nvPr>
            <p:ph type="ftr" sz="quarter" idx="11"/>
          </p:nvPr>
        </p:nvSpPr>
        <p:spPr/>
        <p:txBody>
          <a:bodyPr/>
          <a:lstStyle/>
          <a:p>
            <a:r>
              <a:rPr lang="en-US"/>
              <a:t>ICES 101</a:t>
            </a:r>
          </a:p>
        </p:txBody>
      </p:sp>
      <p:sp>
        <p:nvSpPr>
          <p:cNvPr id="6" name="Slide Number Placeholder 5">
            <a:extLst>
              <a:ext uri="{FF2B5EF4-FFF2-40B4-BE49-F238E27FC236}">
                <a16:creationId xmlns:a16="http://schemas.microsoft.com/office/drawing/2014/main" id="{4CED07E0-3035-40A0-8713-04E034B67978}"/>
              </a:ext>
            </a:extLst>
          </p:cNvPr>
          <p:cNvSpPr>
            <a:spLocks noGrp="1"/>
          </p:cNvSpPr>
          <p:nvPr>
            <p:ph type="sldNum" sz="quarter" idx="12"/>
          </p:nvPr>
        </p:nvSpPr>
        <p:spPr/>
        <p:txBody>
          <a:bodyPr/>
          <a:lstStyle/>
          <a:p>
            <a:fld id="{A126FBA3-4D8C-4739-A0E4-F9C06245E14A}" type="slidenum">
              <a:rPr lang="en-US" smtClean="0"/>
              <a:t>‹#›</a:t>
            </a:fld>
            <a:endParaRPr lang="en-US"/>
          </a:p>
        </p:txBody>
      </p:sp>
    </p:spTree>
    <p:extLst>
      <p:ext uri="{BB962C8B-B14F-4D97-AF65-F5344CB8AC3E}">
        <p14:creationId xmlns:p14="http://schemas.microsoft.com/office/powerpoint/2010/main" val="4037779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A7D9C-A7FC-47EE-84F2-C671BBE922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F4B0CC-72BF-420A-AE8B-E0024DC81F4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F281A4D-C51B-42D8-A1EC-488B99BE86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C8A8DD-C956-4BCF-BFC5-FE392CB7EBC5}"/>
              </a:ext>
            </a:extLst>
          </p:cNvPr>
          <p:cNvSpPr>
            <a:spLocks noGrp="1"/>
          </p:cNvSpPr>
          <p:nvPr>
            <p:ph type="dt" sz="half" idx="10"/>
          </p:nvPr>
        </p:nvSpPr>
        <p:spPr/>
        <p:txBody>
          <a:bodyPr/>
          <a:lstStyle/>
          <a:p>
            <a:fld id="{B00DC504-7242-4F8F-8D56-E186AD826920}" type="datetime1">
              <a:rPr lang="en-US" smtClean="0"/>
              <a:t>3/28/2025</a:t>
            </a:fld>
            <a:endParaRPr lang="en-US"/>
          </a:p>
        </p:txBody>
      </p:sp>
      <p:sp>
        <p:nvSpPr>
          <p:cNvPr id="6" name="Footer Placeholder 5">
            <a:extLst>
              <a:ext uri="{FF2B5EF4-FFF2-40B4-BE49-F238E27FC236}">
                <a16:creationId xmlns:a16="http://schemas.microsoft.com/office/drawing/2014/main" id="{5A914BEE-2B81-4741-BE41-DC254A8D5D9C}"/>
              </a:ext>
            </a:extLst>
          </p:cNvPr>
          <p:cNvSpPr>
            <a:spLocks noGrp="1"/>
          </p:cNvSpPr>
          <p:nvPr>
            <p:ph type="ftr" sz="quarter" idx="11"/>
          </p:nvPr>
        </p:nvSpPr>
        <p:spPr/>
        <p:txBody>
          <a:bodyPr/>
          <a:lstStyle/>
          <a:p>
            <a:r>
              <a:rPr lang="en-US"/>
              <a:t>ICES 101</a:t>
            </a:r>
          </a:p>
        </p:txBody>
      </p:sp>
      <p:sp>
        <p:nvSpPr>
          <p:cNvPr id="7" name="Slide Number Placeholder 6">
            <a:extLst>
              <a:ext uri="{FF2B5EF4-FFF2-40B4-BE49-F238E27FC236}">
                <a16:creationId xmlns:a16="http://schemas.microsoft.com/office/drawing/2014/main" id="{ECA5F150-C58F-43B9-8F70-FC99094382CC}"/>
              </a:ext>
            </a:extLst>
          </p:cNvPr>
          <p:cNvSpPr>
            <a:spLocks noGrp="1"/>
          </p:cNvSpPr>
          <p:nvPr>
            <p:ph type="sldNum" sz="quarter" idx="12"/>
          </p:nvPr>
        </p:nvSpPr>
        <p:spPr/>
        <p:txBody>
          <a:bodyPr/>
          <a:lstStyle/>
          <a:p>
            <a:fld id="{A126FBA3-4D8C-4739-A0E4-F9C06245E14A}" type="slidenum">
              <a:rPr lang="en-US" smtClean="0"/>
              <a:t>‹#›</a:t>
            </a:fld>
            <a:endParaRPr lang="en-US"/>
          </a:p>
        </p:txBody>
      </p:sp>
    </p:spTree>
    <p:extLst>
      <p:ext uri="{BB962C8B-B14F-4D97-AF65-F5344CB8AC3E}">
        <p14:creationId xmlns:p14="http://schemas.microsoft.com/office/powerpoint/2010/main" val="1672925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9E214-7AA4-4190-978F-975CDAA9616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3DEC23-9805-4445-88AF-3AF7972AAE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89DA84-9F93-4DAF-A771-4296968847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B2A1686-C7A9-489F-B24A-344FE8E294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4F51DE8-2E44-49A1-87DA-C3375E9EC29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F9EE66A-411F-4756-A9E7-A7419888ECD2}"/>
              </a:ext>
            </a:extLst>
          </p:cNvPr>
          <p:cNvSpPr>
            <a:spLocks noGrp="1"/>
          </p:cNvSpPr>
          <p:nvPr>
            <p:ph type="dt" sz="half" idx="10"/>
          </p:nvPr>
        </p:nvSpPr>
        <p:spPr/>
        <p:txBody>
          <a:bodyPr/>
          <a:lstStyle/>
          <a:p>
            <a:fld id="{10959FEE-2863-4CC3-945D-FCF92DC8F17E}" type="datetime1">
              <a:rPr lang="en-US" smtClean="0"/>
              <a:t>3/28/2025</a:t>
            </a:fld>
            <a:endParaRPr lang="en-US"/>
          </a:p>
        </p:txBody>
      </p:sp>
      <p:sp>
        <p:nvSpPr>
          <p:cNvPr id="8" name="Footer Placeholder 7">
            <a:extLst>
              <a:ext uri="{FF2B5EF4-FFF2-40B4-BE49-F238E27FC236}">
                <a16:creationId xmlns:a16="http://schemas.microsoft.com/office/drawing/2014/main" id="{EC46E5B5-475D-4E50-8564-72340179F7D2}"/>
              </a:ext>
            </a:extLst>
          </p:cNvPr>
          <p:cNvSpPr>
            <a:spLocks noGrp="1"/>
          </p:cNvSpPr>
          <p:nvPr>
            <p:ph type="ftr" sz="quarter" idx="11"/>
          </p:nvPr>
        </p:nvSpPr>
        <p:spPr/>
        <p:txBody>
          <a:bodyPr/>
          <a:lstStyle/>
          <a:p>
            <a:r>
              <a:rPr lang="en-US"/>
              <a:t>ICES 101</a:t>
            </a:r>
          </a:p>
        </p:txBody>
      </p:sp>
      <p:sp>
        <p:nvSpPr>
          <p:cNvPr id="9" name="Slide Number Placeholder 8">
            <a:extLst>
              <a:ext uri="{FF2B5EF4-FFF2-40B4-BE49-F238E27FC236}">
                <a16:creationId xmlns:a16="http://schemas.microsoft.com/office/drawing/2014/main" id="{BB4BFF27-1C52-4DD9-9E70-ACD068C24FDF}"/>
              </a:ext>
            </a:extLst>
          </p:cNvPr>
          <p:cNvSpPr>
            <a:spLocks noGrp="1"/>
          </p:cNvSpPr>
          <p:nvPr>
            <p:ph type="sldNum" sz="quarter" idx="12"/>
          </p:nvPr>
        </p:nvSpPr>
        <p:spPr/>
        <p:txBody>
          <a:bodyPr/>
          <a:lstStyle/>
          <a:p>
            <a:fld id="{A126FBA3-4D8C-4739-A0E4-F9C06245E14A}" type="slidenum">
              <a:rPr lang="en-US" smtClean="0"/>
              <a:t>‹#›</a:t>
            </a:fld>
            <a:endParaRPr lang="en-US"/>
          </a:p>
        </p:txBody>
      </p:sp>
    </p:spTree>
    <p:extLst>
      <p:ext uri="{BB962C8B-B14F-4D97-AF65-F5344CB8AC3E}">
        <p14:creationId xmlns:p14="http://schemas.microsoft.com/office/powerpoint/2010/main" val="185144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4E319-2BA8-454E-9055-DE1C011E5D0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B00F7EA-A643-4379-9DEB-42C4A53D5D96}"/>
              </a:ext>
            </a:extLst>
          </p:cNvPr>
          <p:cNvSpPr>
            <a:spLocks noGrp="1"/>
          </p:cNvSpPr>
          <p:nvPr>
            <p:ph type="dt" sz="half" idx="10"/>
          </p:nvPr>
        </p:nvSpPr>
        <p:spPr/>
        <p:txBody>
          <a:bodyPr/>
          <a:lstStyle/>
          <a:p>
            <a:fld id="{BB9C4322-114A-45B6-882B-4453D9BE8DD6}" type="datetime1">
              <a:rPr lang="en-US" smtClean="0"/>
              <a:t>3/28/2025</a:t>
            </a:fld>
            <a:endParaRPr lang="en-US"/>
          </a:p>
        </p:txBody>
      </p:sp>
      <p:sp>
        <p:nvSpPr>
          <p:cNvPr id="4" name="Footer Placeholder 3">
            <a:extLst>
              <a:ext uri="{FF2B5EF4-FFF2-40B4-BE49-F238E27FC236}">
                <a16:creationId xmlns:a16="http://schemas.microsoft.com/office/drawing/2014/main" id="{AD2D6A86-5C45-442C-8523-8619C4748943}"/>
              </a:ext>
            </a:extLst>
          </p:cNvPr>
          <p:cNvSpPr>
            <a:spLocks noGrp="1"/>
          </p:cNvSpPr>
          <p:nvPr>
            <p:ph type="ftr" sz="quarter" idx="11"/>
          </p:nvPr>
        </p:nvSpPr>
        <p:spPr/>
        <p:txBody>
          <a:bodyPr/>
          <a:lstStyle/>
          <a:p>
            <a:r>
              <a:rPr lang="en-US"/>
              <a:t>ICES 101</a:t>
            </a:r>
          </a:p>
        </p:txBody>
      </p:sp>
      <p:sp>
        <p:nvSpPr>
          <p:cNvPr id="5" name="Slide Number Placeholder 4">
            <a:extLst>
              <a:ext uri="{FF2B5EF4-FFF2-40B4-BE49-F238E27FC236}">
                <a16:creationId xmlns:a16="http://schemas.microsoft.com/office/drawing/2014/main" id="{33372924-7F10-4387-8B70-A0DDA0CEE45B}"/>
              </a:ext>
            </a:extLst>
          </p:cNvPr>
          <p:cNvSpPr>
            <a:spLocks noGrp="1"/>
          </p:cNvSpPr>
          <p:nvPr>
            <p:ph type="sldNum" sz="quarter" idx="12"/>
          </p:nvPr>
        </p:nvSpPr>
        <p:spPr/>
        <p:txBody>
          <a:bodyPr/>
          <a:lstStyle/>
          <a:p>
            <a:fld id="{A126FBA3-4D8C-4739-A0E4-F9C06245E14A}" type="slidenum">
              <a:rPr lang="en-US" smtClean="0"/>
              <a:t>‹#›</a:t>
            </a:fld>
            <a:endParaRPr lang="en-US"/>
          </a:p>
        </p:txBody>
      </p:sp>
    </p:spTree>
    <p:extLst>
      <p:ext uri="{BB962C8B-B14F-4D97-AF65-F5344CB8AC3E}">
        <p14:creationId xmlns:p14="http://schemas.microsoft.com/office/powerpoint/2010/main" val="7046370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8A294B-8176-4649-AC06-C2EEDB763917}"/>
              </a:ext>
            </a:extLst>
          </p:cNvPr>
          <p:cNvSpPr>
            <a:spLocks noGrp="1"/>
          </p:cNvSpPr>
          <p:nvPr>
            <p:ph type="dt" sz="half" idx="10"/>
          </p:nvPr>
        </p:nvSpPr>
        <p:spPr/>
        <p:txBody>
          <a:bodyPr/>
          <a:lstStyle/>
          <a:p>
            <a:fld id="{E2EFF57E-16F2-4737-BC25-C04212BD93C0}" type="datetime1">
              <a:rPr lang="en-US" smtClean="0"/>
              <a:t>3/28/2025</a:t>
            </a:fld>
            <a:endParaRPr lang="en-US"/>
          </a:p>
        </p:txBody>
      </p:sp>
      <p:sp>
        <p:nvSpPr>
          <p:cNvPr id="3" name="Footer Placeholder 2">
            <a:extLst>
              <a:ext uri="{FF2B5EF4-FFF2-40B4-BE49-F238E27FC236}">
                <a16:creationId xmlns:a16="http://schemas.microsoft.com/office/drawing/2014/main" id="{FA6A81A3-AED4-4F28-83C0-F98F7288B13B}"/>
              </a:ext>
            </a:extLst>
          </p:cNvPr>
          <p:cNvSpPr>
            <a:spLocks noGrp="1"/>
          </p:cNvSpPr>
          <p:nvPr>
            <p:ph type="ftr" sz="quarter" idx="11"/>
          </p:nvPr>
        </p:nvSpPr>
        <p:spPr/>
        <p:txBody>
          <a:bodyPr/>
          <a:lstStyle/>
          <a:p>
            <a:r>
              <a:rPr lang="en-US"/>
              <a:t>ICES 101</a:t>
            </a:r>
          </a:p>
        </p:txBody>
      </p:sp>
      <p:sp>
        <p:nvSpPr>
          <p:cNvPr id="4" name="Slide Number Placeholder 3">
            <a:extLst>
              <a:ext uri="{FF2B5EF4-FFF2-40B4-BE49-F238E27FC236}">
                <a16:creationId xmlns:a16="http://schemas.microsoft.com/office/drawing/2014/main" id="{7ED5AF77-F6E0-481F-A918-3853901DD019}"/>
              </a:ext>
            </a:extLst>
          </p:cNvPr>
          <p:cNvSpPr>
            <a:spLocks noGrp="1"/>
          </p:cNvSpPr>
          <p:nvPr>
            <p:ph type="sldNum" sz="quarter" idx="12"/>
          </p:nvPr>
        </p:nvSpPr>
        <p:spPr/>
        <p:txBody>
          <a:bodyPr/>
          <a:lstStyle/>
          <a:p>
            <a:fld id="{A126FBA3-4D8C-4739-A0E4-F9C06245E14A}" type="slidenum">
              <a:rPr lang="en-US" smtClean="0"/>
              <a:t>‹#›</a:t>
            </a:fld>
            <a:endParaRPr lang="en-US"/>
          </a:p>
        </p:txBody>
      </p:sp>
    </p:spTree>
    <p:extLst>
      <p:ext uri="{BB962C8B-B14F-4D97-AF65-F5344CB8AC3E}">
        <p14:creationId xmlns:p14="http://schemas.microsoft.com/office/powerpoint/2010/main" val="1316666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561E6-CA7F-4C8C-A1C2-13F5F1CFBF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961252F-CEA4-405A-A050-5BEB1299FB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AC7693-B9C5-4081-89A4-E76A31B01B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A83671-54FD-4CA9-B550-67A65837EFA1}"/>
              </a:ext>
            </a:extLst>
          </p:cNvPr>
          <p:cNvSpPr>
            <a:spLocks noGrp="1"/>
          </p:cNvSpPr>
          <p:nvPr>
            <p:ph type="dt" sz="half" idx="10"/>
          </p:nvPr>
        </p:nvSpPr>
        <p:spPr/>
        <p:txBody>
          <a:bodyPr/>
          <a:lstStyle/>
          <a:p>
            <a:fld id="{3F4931E0-DC7D-4EA3-9F9F-961CDE88277D}" type="datetime1">
              <a:rPr lang="en-US" smtClean="0"/>
              <a:t>3/28/2025</a:t>
            </a:fld>
            <a:endParaRPr lang="en-US"/>
          </a:p>
        </p:txBody>
      </p:sp>
      <p:sp>
        <p:nvSpPr>
          <p:cNvPr id="6" name="Footer Placeholder 5">
            <a:extLst>
              <a:ext uri="{FF2B5EF4-FFF2-40B4-BE49-F238E27FC236}">
                <a16:creationId xmlns:a16="http://schemas.microsoft.com/office/drawing/2014/main" id="{AC0202B2-342D-4512-B65B-2AF2503F9E7E}"/>
              </a:ext>
            </a:extLst>
          </p:cNvPr>
          <p:cNvSpPr>
            <a:spLocks noGrp="1"/>
          </p:cNvSpPr>
          <p:nvPr>
            <p:ph type="ftr" sz="quarter" idx="11"/>
          </p:nvPr>
        </p:nvSpPr>
        <p:spPr/>
        <p:txBody>
          <a:bodyPr/>
          <a:lstStyle/>
          <a:p>
            <a:r>
              <a:rPr lang="en-US"/>
              <a:t>ICES 101</a:t>
            </a:r>
          </a:p>
        </p:txBody>
      </p:sp>
      <p:sp>
        <p:nvSpPr>
          <p:cNvPr id="7" name="Slide Number Placeholder 6">
            <a:extLst>
              <a:ext uri="{FF2B5EF4-FFF2-40B4-BE49-F238E27FC236}">
                <a16:creationId xmlns:a16="http://schemas.microsoft.com/office/drawing/2014/main" id="{89ACB769-936D-4449-A37D-4FC087E2173A}"/>
              </a:ext>
            </a:extLst>
          </p:cNvPr>
          <p:cNvSpPr>
            <a:spLocks noGrp="1"/>
          </p:cNvSpPr>
          <p:nvPr>
            <p:ph type="sldNum" sz="quarter" idx="12"/>
          </p:nvPr>
        </p:nvSpPr>
        <p:spPr/>
        <p:txBody>
          <a:bodyPr/>
          <a:lstStyle/>
          <a:p>
            <a:fld id="{A126FBA3-4D8C-4739-A0E4-F9C06245E14A}" type="slidenum">
              <a:rPr lang="en-US" smtClean="0"/>
              <a:t>‹#›</a:t>
            </a:fld>
            <a:endParaRPr lang="en-US"/>
          </a:p>
        </p:txBody>
      </p:sp>
    </p:spTree>
    <p:extLst>
      <p:ext uri="{BB962C8B-B14F-4D97-AF65-F5344CB8AC3E}">
        <p14:creationId xmlns:p14="http://schemas.microsoft.com/office/powerpoint/2010/main" val="1312985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347D2-9B81-48D9-A356-7EFAED33B2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7272D5-8DDA-4E64-9776-71F499D47F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A0808C-A372-4049-8F92-E345CB010F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709A9E-CF13-40C0-B25C-50AAB1D847D8}"/>
              </a:ext>
            </a:extLst>
          </p:cNvPr>
          <p:cNvSpPr>
            <a:spLocks noGrp="1"/>
          </p:cNvSpPr>
          <p:nvPr>
            <p:ph type="dt" sz="half" idx="10"/>
          </p:nvPr>
        </p:nvSpPr>
        <p:spPr/>
        <p:txBody>
          <a:bodyPr/>
          <a:lstStyle/>
          <a:p>
            <a:fld id="{149AE4C7-AAA0-49A4-9A60-80D27EE36492}" type="datetime1">
              <a:rPr lang="en-US" smtClean="0"/>
              <a:t>3/28/2025</a:t>
            </a:fld>
            <a:endParaRPr lang="en-US"/>
          </a:p>
        </p:txBody>
      </p:sp>
      <p:sp>
        <p:nvSpPr>
          <p:cNvPr id="6" name="Footer Placeholder 5">
            <a:extLst>
              <a:ext uri="{FF2B5EF4-FFF2-40B4-BE49-F238E27FC236}">
                <a16:creationId xmlns:a16="http://schemas.microsoft.com/office/drawing/2014/main" id="{7E19EC67-FEF0-4F0C-93A7-ABB4CF905239}"/>
              </a:ext>
            </a:extLst>
          </p:cNvPr>
          <p:cNvSpPr>
            <a:spLocks noGrp="1"/>
          </p:cNvSpPr>
          <p:nvPr>
            <p:ph type="ftr" sz="quarter" idx="11"/>
          </p:nvPr>
        </p:nvSpPr>
        <p:spPr/>
        <p:txBody>
          <a:bodyPr/>
          <a:lstStyle/>
          <a:p>
            <a:r>
              <a:rPr lang="en-US"/>
              <a:t>ICES 101</a:t>
            </a:r>
          </a:p>
        </p:txBody>
      </p:sp>
      <p:sp>
        <p:nvSpPr>
          <p:cNvPr id="7" name="Slide Number Placeholder 6">
            <a:extLst>
              <a:ext uri="{FF2B5EF4-FFF2-40B4-BE49-F238E27FC236}">
                <a16:creationId xmlns:a16="http://schemas.microsoft.com/office/drawing/2014/main" id="{CC44AD46-2E35-4240-9671-49E21CAAE94D}"/>
              </a:ext>
            </a:extLst>
          </p:cNvPr>
          <p:cNvSpPr>
            <a:spLocks noGrp="1"/>
          </p:cNvSpPr>
          <p:nvPr>
            <p:ph type="sldNum" sz="quarter" idx="12"/>
          </p:nvPr>
        </p:nvSpPr>
        <p:spPr/>
        <p:txBody>
          <a:bodyPr/>
          <a:lstStyle/>
          <a:p>
            <a:fld id="{A126FBA3-4D8C-4739-A0E4-F9C06245E14A}" type="slidenum">
              <a:rPr lang="en-US" smtClean="0"/>
              <a:t>‹#›</a:t>
            </a:fld>
            <a:endParaRPr lang="en-US"/>
          </a:p>
        </p:txBody>
      </p:sp>
    </p:spTree>
    <p:extLst>
      <p:ext uri="{BB962C8B-B14F-4D97-AF65-F5344CB8AC3E}">
        <p14:creationId xmlns:p14="http://schemas.microsoft.com/office/powerpoint/2010/main" val="3732520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768A5A-5AED-462B-85CE-05AD6E0550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6B3BC3-027B-4181-9F63-2343294894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942271-8005-4017-8A8C-DD41C1FB24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44E09F-D0ED-4728-AB97-C20C7D38ABE8}" type="datetime1">
              <a:rPr lang="en-US" smtClean="0"/>
              <a:t>3/28/2025</a:t>
            </a:fld>
            <a:endParaRPr lang="en-US"/>
          </a:p>
        </p:txBody>
      </p:sp>
      <p:sp>
        <p:nvSpPr>
          <p:cNvPr id="5" name="Footer Placeholder 4">
            <a:extLst>
              <a:ext uri="{FF2B5EF4-FFF2-40B4-BE49-F238E27FC236}">
                <a16:creationId xmlns:a16="http://schemas.microsoft.com/office/drawing/2014/main" id="{45A3769F-96BA-4213-A4E3-3B3FD9652C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ICES 101</a:t>
            </a:r>
          </a:p>
        </p:txBody>
      </p:sp>
      <p:sp>
        <p:nvSpPr>
          <p:cNvPr id="6" name="Slide Number Placeholder 5">
            <a:extLst>
              <a:ext uri="{FF2B5EF4-FFF2-40B4-BE49-F238E27FC236}">
                <a16:creationId xmlns:a16="http://schemas.microsoft.com/office/drawing/2014/main" id="{D215A8A9-1AD0-46AD-981D-3D9D7A0562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26FBA3-4D8C-4739-A0E4-F9C06245E14A}" type="slidenum">
              <a:rPr lang="en-US" smtClean="0"/>
              <a:t>‹#›</a:t>
            </a:fld>
            <a:endParaRPr lang="en-US"/>
          </a:p>
        </p:txBody>
      </p:sp>
    </p:spTree>
    <p:extLst>
      <p:ext uri="{BB962C8B-B14F-4D97-AF65-F5344CB8AC3E}">
        <p14:creationId xmlns:p14="http://schemas.microsoft.com/office/powerpoint/2010/main" val="3919749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78852C8B-292B-4DE3-A371-620D5DDC2414}" type="datetime1">
              <a:rPr lang="en-US" smtClean="0"/>
              <a:t>3/28/2025</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r>
              <a:rPr lang="en-US"/>
              <a:t>ICES 101</a:t>
            </a:r>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10.m4a"/><Relationship Id="rId7" Type="http://schemas.openxmlformats.org/officeDocument/2006/relationships/image" Target="../media/image2.svg"/><Relationship Id="rId2" Type="http://schemas.microsoft.com/office/2007/relationships/media" Target="../media/media10.m4a"/><Relationship Id="rId1" Type="http://schemas.openxmlformats.org/officeDocument/2006/relationships/tags" Target="../tags/tag4.xml"/><Relationship Id="rId6" Type="http://schemas.openxmlformats.org/officeDocument/2006/relationships/image" Target="../media/image1.png"/><Relationship Id="rId5" Type="http://schemas.openxmlformats.org/officeDocument/2006/relationships/notesSlide" Target="../notesSlides/notesSlide10.xml"/><Relationship Id="rId4" Type="http://schemas.openxmlformats.org/officeDocument/2006/relationships/slideLayout" Target="../slideLayouts/slideLayout12.xml"/><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3.xml"/><Relationship Id="rId7" Type="http://schemas.openxmlformats.org/officeDocument/2006/relationships/image" Target="../media/image2.svg"/><Relationship Id="rId12"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png"/><Relationship Id="rId11" Type="http://schemas.openxmlformats.org/officeDocument/2006/relationships/image" Target="../media/image16.png"/><Relationship Id="rId5" Type="http://schemas.openxmlformats.org/officeDocument/2006/relationships/image" Target="../media/image12.png"/><Relationship Id="rId10" Type="http://schemas.openxmlformats.org/officeDocument/2006/relationships/image" Target="../media/image15.png"/><Relationship Id="rId4" Type="http://schemas.openxmlformats.org/officeDocument/2006/relationships/notesSlide" Target="../notesSlides/notesSlide11.xml"/><Relationship Id="rId9"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12.xml"/><Relationship Id="rId7" Type="http://schemas.openxmlformats.org/officeDocument/2006/relationships/image" Target="../media/image17.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notesSlide" Target="../notesSlides/notesSlide12.xml"/><Relationship Id="rId9"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hyperlink" Target="https://www.hudexchange.info/homelessness-assistance/coc-esg-virtual-binders/coc-esg-homeless-eligibility/definition-of-chronic-homelessness/" TargetMode="External"/><Relationship Id="rId3" Type="http://schemas.openxmlformats.org/officeDocument/2006/relationships/slideLayout" Target="../slideLayouts/slideLayout12.xml"/><Relationship Id="rId7" Type="http://schemas.openxmlformats.org/officeDocument/2006/relationships/image" Target="../media/image19.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notesSlide" Target="../notesSlides/notesSlide13.xml"/><Relationship Id="rId9"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3.png"/><Relationship Id="rId3" Type="http://schemas.openxmlformats.org/officeDocument/2006/relationships/audio" Target="../media/media14.m4a"/><Relationship Id="rId7" Type="http://schemas.openxmlformats.org/officeDocument/2006/relationships/hyperlink" Target="https://www.ochealthinfo.com/page/ces-partner-documents-and-resources" TargetMode="External"/><Relationship Id="rId12" Type="http://schemas.openxmlformats.org/officeDocument/2006/relationships/hyperlink" Target="https://ceo.ocgov.com/page/ces-partner-documents-and-resources" TargetMode="External"/><Relationship Id="rId2" Type="http://schemas.microsoft.com/office/2007/relationships/media" Target="../media/media14.m4a"/><Relationship Id="rId1" Type="http://schemas.openxmlformats.org/officeDocument/2006/relationships/tags" Target="../tags/tag5.xml"/><Relationship Id="rId6" Type="http://schemas.openxmlformats.org/officeDocument/2006/relationships/image" Target="../media/image20.png"/><Relationship Id="rId11" Type="http://schemas.openxmlformats.org/officeDocument/2006/relationships/image" Target="../media/image22.svg"/><Relationship Id="rId5" Type="http://schemas.openxmlformats.org/officeDocument/2006/relationships/notesSlide" Target="../notesSlides/notesSlide14.xml"/><Relationship Id="rId10" Type="http://schemas.openxmlformats.org/officeDocument/2006/relationships/image" Target="../media/image21.png"/><Relationship Id="rId4" Type="http://schemas.openxmlformats.org/officeDocument/2006/relationships/slideLayout" Target="../slideLayouts/slideLayout19.xml"/><Relationship Id="rId9" Type="http://schemas.openxmlformats.org/officeDocument/2006/relationships/image" Target="../media/image2.sv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media16.m4a"/><Relationship Id="rId7" Type="http://schemas.openxmlformats.org/officeDocument/2006/relationships/image" Target="../media/image2.svg"/><Relationship Id="rId2" Type="http://schemas.microsoft.com/office/2007/relationships/media" Target="../media/media16.m4a"/><Relationship Id="rId1" Type="http://schemas.openxmlformats.org/officeDocument/2006/relationships/tags" Target="../tags/tag6.xml"/><Relationship Id="rId6" Type="http://schemas.openxmlformats.org/officeDocument/2006/relationships/image" Target="../media/image1.png"/><Relationship Id="rId5" Type="http://schemas.openxmlformats.org/officeDocument/2006/relationships/notesSlide" Target="../notesSlides/notesSlide15.xml"/><Relationship Id="rId4" Type="http://schemas.openxmlformats.org/officeDocument/2006/relationships/slideLayout" Target="../slideLayouts/slideLayout12.xml"/><Relationship Id="rId9"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8.xml"/><Relationship Id="rId7" Type="http://schemas.openxmlformats.org/officeDocument/2006/relationships/image" Target="../media/image24.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3.xml"/><Relationship Id="rId7" Type="http://schemas.openxmlformats.org/officeDocument/2006/relationships/hyperlink" Target="https://ocices.org/" TargetMode="Externa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png"/><Relationship Id="rId4" Type="http://schemas.openxmlformats.org/officeDocument/2006/relationships/image" Target="../media/image25.png"/><Relationship Id="rId9" Type="http://schemas.openxmlformats.org/officeDocument/2006/relationships/image" Target="../media/image2.svg"/></Relationships>
</file>

<file path=ppt/slides/_rels/slide19.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audio" Target="../media/media19.m4a"/><Relationship Id="rId7" Type="http://schemas.openxmlformats.org/officeDocument/2006/relationships/image" Target="../media/image1.png"/><Relationship Id="rId12" Type="http://schemas.openxmlformats.org/officeDocument/2006/relationships/image" Target="../media/image3.png"/><Relationship Id="rId2" Type="http://schemas.microsoft.com/office/2007/relationships/media" Target="../media/media19.m4a"/><Relationship Id="rId1" Type="http://schemas.openxmlformats.org/officeDocument/2006/relationships/tags" Target="../tags/tag7.xml"/><Relationship Id="rId6" Type="http://schemas.openxmlformats.org/officeDocument/2006/relationships/image" Target="../media/image28.png"/><Relationship Id="rId11" Type="http://schemas.openxmlformats.org/officeDocument/2006/relationships/hyperlink" Target="https://www.hudexchange.info/homelessness-assistance/coc-esg-virtual-binders/coc-esg-homeless-eligibility/determining-and-documenting-disability/disability-definition/" TargetMode="External"/><Relationship Id="rId5" Type="http://schemas.openxmlformats.org/officeDocument/2006/relationships/notesSlide" Target="../notesSlides/notesSlide17.xml"/><Relationship Id="rId10" Type="http://schemas.openxmlformats.org/officeDocument/2006/relationships/image" Target="../media/image30.svg"/><Relationship Id="rId4" Type="http://schemas.openxmlformats.org/officeDocument/2006/relationships/slideLayout" Target="../slideLayouts/slideLayout12.xml"/><Relationship Id="rId9"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3.xml"/><Relationship Id="rId7" Type="http://schemas.openxmlformats.org/officeDocument/2006/relationships/image" Target="../media/image2.sv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png"/><Relationship Id="rId5" Type="http://schemas.openxmlformats.org/officeDocument/2006/relationships/image" Target="../media/image31.pn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media21.m4a"/><Relationship Id="rId7" Type="http://schemas.openxmlformats.org/officeDocument/2006/relationships/image" Target="../media/image2.svg"/><Relationship Id="rId2" Type="http://schemas.microsoft.com/office/2007/relationships/media" Target="../media/media21.m4a"/><Relationship Id="rId1" Type="http://schemas.openxmlformats.org/officeDocument/2006/relationships/tags" Target="../tags/tag8.xml"/><Relationship Id="rId6" Type="http://schemas.openxmlformats.org/officeDocument/2006/relationships/image" Target="../media/image1.png"/><Relationship Id="rId5" Type="http://schemas.openxmlformats.org/officeDocument/2006/relationships/notesSlide" Target="../notesSlides/notesSlide19.xml"/><Relationship Id="rId10" Type="http://schemas.openxmlformats.org/officeDocument/2006/relationships/image" Target="../media/image3.png"/><Relationship Id="rId4" Type="http://schemas.openxmlformats.org/officeDocument/2006/relationships/slideLayout" Target="../slideLayouts/slideLayout12.xml"/><Relationship Id="rId9" Type="http://schemas.openxmlformats.org/officeDocument/2006/relationships/image" Target="../media/image33.png"/></Relationships>
</file>

<file path=ppt/slides/_rels/slide2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media22.m4a"/><Relationship Id="rId7" Type="http://schemas.openxmlformats.org/officeDocument/2006/relationships/image" Target="../media/image2.svg"/><Relationship Id="rId12" Type="http://schemas.openxmlformats.org/officeDocument/2006/relationships/image" Target="../media/image3.png"/><Relationship Id="rId2" Type="http://schemas.microsoft.com/office/2007/relationships/media" Target="../media/media22.m4a"/><Relationship Id="rId1" Type="http://schemas.openxmlformats.org/officeDocument/2006/relationships/tags" Target="../tags/tag9.xml"/><Relationship Id="rId6" Type="http://schemas.openxmlformats.org/officeDocument/2006/relationships/image" Target="../media/image1.png"/><Relationship Id="rId11" Type="http://schemas.openxmlformats.org/officeDocument/2006/relationships/hyperlink" Target="https://ceo.ocgov.com/page/ces-partner-documents-and-resources/2024-residency-city-ties-training" TargetMode="External"/><Relationship Id="rId5" Type="http://schemas.openxmlformats.org/officeDocument/2006/relationships/notesSlide" Target="../notesSlides/notesSlide20.xml"/><Relationship Id="rId10" Type="http://schemas.openxmlformats.org/officeDocument/2006/relationships/image" Target="../media/image36.png"/><Relationship Id="rId4" Type="http://schemas.openxmlformats.org/officeDocument/2006/relationships/slideLayout" Target="../slideLayouts/slideLayout12.xml"/><Relationship Id="rId9" Type="http://schemas.openxmlformats.org/officeDocument/2006/relationships/image" Target="../media/image35.png"/></Relationships>
</file>

<file path=ppt/slides/_rels/slide2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19.xml"/><Relationship Id="rId7" Type="http://schemas.openxmlformats.org/officeDocument/2006/relationships/image" Target="../media/image37.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notesSlide" Target="../notesSlides/notesSlide21.xml"/><Relationship Id="rId9" Type="http://schemas.openxmlformats.org/officeDocument/2006/relationships/image" Target="../media/image3.png"/></Relationships>
</file>

<file path=ppt/slides/_rels/slide2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19.xml"/><Relationship Id="rId7" Type="http://schemas.openxmlformats.org/officeDocument/2006/relationships/image" Target="../media/image37.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svg"/><Relationship Id="rId5" Type="http://schemas.openxmlformats.org/officeDocument/2006/relationships/image" Target="../media/image1.png"/><Relationship Id="rId10" Type="http://schemas.openxmlformats.org/officeDocument/2006/relationships/image" Target="../media/image3.png"/><Relationship Id="rId4" Type="http://schemas.openxmlformats.org/officeDocument/2006/relationships/notesSlide" Target="../notesSlides/notesSlide22.xml"/><Relationship Id="rId9" Type="http://schemas.openxmlformats.org/officeDocument/2006/relationships/image" Target="../media/image39.png"/></Relationships>
</file>

<file path=ppt/slides/_rels/slide2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9.xml"/><Relationship Id="rId7" Type="http://schemas.openxmlformats.org/officeDocument/2006/relationships/image" Target="../media/image40.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audio" Target="../media/media26.m4a"/><Relationship Id="rId7" Type="http://schemas.openxmlformats.org/officeDocument/2006/relationships/image" Target="../media/image1.png"/><Relationship Id="rId2" Type="http://schemas.microsoft.com/office/2007/relationships/media" Target="../media/media26.m4a"/><Relationship Id="rId1" Type="http://schemas.openxmlformats.org/officeDocument/2006/relationships/video" Target="https://www.youtube.com/embed/bY9tm_mxtbM?start=112&amp;feature=oembed" TargetMode="External"/><Relationship Id="rId6" Type="http://schemas.openxmlformats.org/officeDocument/2006/relationships/hyperlink" Target="https://ochmis-211oc.happyfox.com/kb/article/330-adding-households-to-the-community-queue/" TargetMode="External"/><Relationship Id="rId5" Type="http://schemas.openxmlformats.org/officeDocument/2006/relationships/notesSlide" Target="../notesSlides/notesSlide24.xml"/><Relationship Id="rId10" Type="http://schemas.openxmlformats.org/officeDocument/2006/relationships/image" Target="../media/image3.png"/><Relationship Id="rId4" Type="http://schemas.openxmlformats.org/officeDocument/2006/relationships/slideLayout" Target="../slideLayouts/slideLayout12.xml"/><Relationship Id="rId9" Type="http://schemas.openxmlformats.org/officeDocument/2006/relationships/image" Target="../media/image8.jpeg"/></Relationships>
</file>

<file path=ppt/slides/_rels/slide27.xml.rels><?xml version="1.0" encoding="UTF-8" standalone="yes"?>
<Relationships xmlns="http://schemas.openxmlformats.org/package/2006/relationships"><Relationship Id="rId8" Type="http://schemas.openxmlformats.org/officeDocument/2006/relationships/hyperlink" Target="https://ochmis-211oc.happyfox.com/kb/article/238-maintaining%C2%A0households-on-the-community-queue/" TargetMode="External"/><Relationship Id="rId3" Type="http://schemas.openxmlformats.org/officeDocument/2006/relationships/audio" Target="../media/media27.m4a"/><Relationship Id="rId7" Type="http://schemas.openxmlformats.org/officeDocument/2006/relationships/image" Target="../media/image2.svg"/><Relationship Id="rId2" Type="http://schemas.microsoft.com/office/2007/relationships/media" Target="../media/media27.m4a"/><Relationship Id="rId1" Type="http://schemas.openxmlformats.org/officeDocument/2006/relationships/video" Target="https://www.youtube.com/embed/yNoh3TM-an4?feature=oembed" TargetMode="External"/><Relationship Id="rId6" Type="http://schemas.openxmlformats.org/officeDocument/2006/relationships/image" Target="../media/image1.png"/><Relationship Id="rId11" Type="http://schemas.openxmlformats.org/officeDocument/2006/relationships/image" Target="../media/image3.png"/><Relationship Id="rId5" Type="http://schemas.openxmlformats.org/officeDocument/2006/relationships/notesSlide" Target="../notesSlides/notesSlide25.xml"/><Relationship Id="rId10" Type="http://schemas.openxmlformats.org/officeDocument/2006/relationships/hyperlink" Target="https://ochmis-211oc.happyfox.com/kb/article/237-completing%C2%A0current-living-situation-assessments/" TargetMode="External"/><Relationship Id="rId4" Type="http://schemas.openxmlformats.org/officeDocument/2006/relationships/slideLayout" Target="../slideLayouts/slideLayout19.xml"/><Relationship Id="rId9" Type="http://schemas.openxmlformats.org/officeDocument/2006/relationships/image" Target="../media/image41.jpeg"/></Relationships>
</file>

<file path=ppt/slides/_rels/slide28.xml.rels><?xml version="1.0" encoding="UTF-8" standalone="yes"?>
<Relationships xmlns="http://schemas.openxmlformats.org/package/2006/relationships"><Relationship Id="rId8" Type="http://schemas.openxmlformats.org/officeDocument/2006/relationships/hyperlink" Target="https://ochmis-211oc.happyfox.com/kb/article/356-adding-households-to-the-bed-reservation-community-queue/" TargetMode="External"/><Relationship Id="rId3" Type="http://schemas.openxmlformats.org/officeDocument/2006/relationships/slideLayout" Target="../slideLayouts/slideLayout19.xml"/><Relationship Id="rId7" Type="http://schemas.openxmlformats.org/officeDocument/2006/relationships/hyperlink" Target="https://ochmis-211oc.happyfox.com/kb/article/238-maintaining%C2%A0households-on-the-community-queue/" TargetMode="Externa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notesSlide" Target="../notesSlides/notesSlide26.xml"/><Relationship Id="rId9" Type="http://schemas.openxmlformats.org/officeDocument/2006/relationships/image" Target="../media/image3.png"/></Relationships>
</file>

<file path=ppt/slides/_rels/slide29.xml.rels><?xml version="1.0" encoding="UTF-8" standalone="yes"?>
<Relationships xmlns="http://schemas.openxmlformats.org/package/2006/relationships"><Relationship Id="rId8" Type="http://schemas.openxmlformats.org/officeDocument/2006/relationships/diagramData" Target="../diagrams/data1.xml"/><Relationship Id="rId13" Type="http://schemas.openxmlformats.org/officeDocument/2006/relationships/image" Target="../media/image3.png"/><Relationship Id="rId3" Type="http://schemas.openxmlformats.org/officeDocument/2006/relationships/audio" Target="../media/media29.m4a"/><Relationship Id="rId7" Type="http://schemas.openxmlformats.org/officeDocument/2006/relationships/image" Target="../media/image2.svg"/><Relationship Id="rId12" Type="http://schemas.microsoft.com/office/2007/relationships/diagramDrawing" Target="../diagrams/drawing1.xml"/><Relationship Id="rId2" Type="http://schemas.microsoft.com/office/2007/relationships/media" Target="../media/media29.m4a"/><Relationship Id="rId1" Type="http://schemas.openxmlformats.org/officeDocument/2006/relationships/tags" Target="../tags/tag10.xml"/><Relationship Id="rId6" Type="http://schemas.openxmlformats.org/officeDocument/2006/relationships/image" Target="../media/image1.png"/><Relationship Id="rId11" Type="http://schemas.openxmlformats.org/officeDocument/2006/relationships/diagramColors" Target="../diagrams/colors1.xml"/><Relationship Id="rId5" Type="http://schemas.openxmlformats.org/officeDocument/2006/relationships/notesSlide" Target="../notesSlides/notesSlide27.xml"/><Relationship Id="rId10" Type="http://schemas.openxmlformats.org/officeDocument/2006/relationships/diagramQuickStyle" Target="../diagrams/quickStyle1.xml"/><Relationship Id="rId4" Type="http://schemas.openxmlformats.org/officeDocument/2006/relationships/slideLayout" Target="../slideLayouts/slideLayout19.xml"/><Relationship Id="rId9"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media30.m4a"/><Relationship Id="rId7" Type="http://schemas.openxmlformats.org/officeDocument/2006/relationships/image" Target="../media/image2.svg"/><Relationship Id="rId12" Type="http://schemas.openxmlformats.org/officeDocument/2006/relationships/image" Target="../media/image3.png"/><Relationship Id="rId2" Type="http://schemas.microsoft.com/office/2007/relationships/media" Target="../media/media30.m4a"/><Relationship Id="rId1" Type="http://schemas.openxmlformats.org/officeDocument/2006/relationships/tags" Target="../tags/tag11.xml"/><Relationship Id="rId6" Type="http://schemas.openxmlformats.org/officeDocument/2006/relationships/image" Target="../media/image1.png"/><Relationship Id="rId11" Type="http://schemas.openxmlformats.org/officeDocument/2006/relationships/image" Target="../media/image45.png"/><Relationship Id="rId5" Type="http://schemas.openxmlformats.org/officeDocument/2006/relationships/notesSlide" Target="../notesSlides/notesSlide28.xml"/><Relationship Id="rId10" Type="http://schemas.openxmlformats.org/officeDocument/2006/relationships/image" Target="../media/image44.png"/><Relationship Id="rId4" Type="http://schemas.openxmlformats.org/officeDocument/2006/relationships/slideLayout" Target="../slideLayouts/slideLayout19.xml"/><Relationship Id="rId9" Type="http://schemas.openxmlformats.org/officeDocument/2006/relationships/image" Target="../media/image43.png"/></Relationships>
</file>

<file path=ppt/slides/_rels/slide3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audio" Target="../media/media31.m4a"/><Relationship Id="rId7" Type="http://schemas.openxmlformats.org/officeDocument/2006/relationships/image" Target="../media/image2.svg"/><Relationship Id="rId2" Type="http://schemas.microsoft.com/office/2007/relationships/media" Target="../media/media31.m4a"/><Relationship Id="rId1" Type="http://schemas.openxmlformats.org/officeDocument/2006/relationships/tags" Target="../tags/tag12.xml"/><Relationship Id="rId6" Type="http://schemas.openxmlformats.org/officeDocument/2006/relationships/image" Target="../media/image1.png"/><Relationship Id="rId5" Type="http://schemas.openxmlformats.org/officeDocument/2006/relationships/notesSlide" Target="../notesSlides/notesSlide29.xml"/><Relationship Id="rId4" Type="http://schemas.openxmlformats.org/officeDocument/2006/relationships/slideLayout" Target="../slideLayouts/slideLayout19.xml"/><Relationship Id="rId9"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audio" Target="../media/media32.m4a"/><Relationship Id="rId7" Type="http://schemas.openxmlformats.org/officeDocument/2006/relationships/image" Target="../media/image3.png"/><Relationship Id="rId2" Type="http://schemas.microsoft.com/office/2007/relationships/media" Target="../media/media32.m4a"/><Relationship Id="rId1" Type="http://schemas.openxmlformats.org/officeDocument/2006/relationships/tags" Target="../tags/tag13.xml"/><Relationship Id="rId6" Type="http://schemas.openxmlformats.org/officeDocument/2006/relationships/image" Target="../media/image47.png"/><Relationship Id="rId5" Type="http://schemas.openxmlformats.org/officeDocument/2006/relationships/notesSlide" Target="../notesSlides/notesSlide30.xml"/><Relationship Id="rId4"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3.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19.xml"/><Relationship Id="rId7" Type="http://schemas.openxmlformats.org/officeDocument/2006/relationships/image" Target="../media/image3.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notesSlide" Target="../notesSlides/notesSlide32.xml"/><Relationship Id="rId9" Type="http://schemas.openxmlformats.org/officeDocument/2006/relationships/image" Target="../media/image49.png"/></Relationships>
</file>

<file path=ppt/slides/_rels/slide35.xml.rels><?xml version="1.0" encoding="UTF-8" standalone="yes"?>
<Relationships xmlns="http://schemas.openxmlformats.org/package/2006/relationships"><Relationship Id="rId8" Type="http://schemas.openxmlformats.org/officeDocument/2006/relationships/diagramQuickStyle" Target="../diagrams/quickStyle2.xml"/><Relationship Id="rId13" Type="http://schemas.openxmlformats.org/officeDocument/2006/relationships/image" Target="../media/image3.png"/><Relationship Id="rId3" Type="http://schemas.openxmlformats.org/officeDocument/2006/relationships/audio" Target="../media/media35.m4a"/><Relationship Id="rId7" Type="http://schemas.openxmlformats.org/officeDocument/2006/relationships/diagramLayout" Target="../diagrams/layout2.xml"/><Relationship Id="rId12" Type="http://schemas.openxmlformats.org/officeDocument/2006/relationships/image" Target="../media/image2.svg"/><Relationship Id="rId2" Type="http://schemas.microsoft.com/office/2007/relationships/media" Target="../media/media35.m4a"/><Relationship Id="rId1" Type="http://schemas.openxmlformats.org/officeDocument/2006/relationships/tags" Target="../tags/tag14.xml"/><Relationship Id="rId6" Type="http://schemas.openxmlformats.org/officeDocument/2006/relationships/diagramData" Target="../diagrams/data2.xml"/><Relationship Id="rId11" Type="http://schemas.openxmlformats.org/officeDocument/2006/relationships/image" Target="../media/image1.png"/><Relationship Id="rId5" Type="http://schemas.openxmlformats.org/officeDocument/2006/relationships/notesSlide" Target="../notesSlides/notesSlide33.xml"/><Relationship Id="rId10" Type="http://schemas.microsoft.com/office/2007/relationships/diagramDrawing" Target="../diagrams/drawing2.xml"/><Relationship Id="rId4" Type="http://schemas.openxmlformats.org/officeDocument/2006/relationships/slideLayout" Target="../slideLayouts/slideLayout19.xml"/><Relationship Id="rId9" Type="http://schemas.openxmlformats.org/officeDocument/2006/relationships/diagramColors" Target="../diagrams/colors2.xml"/><Relationship Id="rId14" Type="http://schemas.openxmlformats.org/officeDocument/2006/relationships/image" Target="../media/image50.png"/></Relationships>
</file>

<file path=ppt/slides/_rels/slide36.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slideLayout" Target="../slideLayouts/slideLayout19.xml"/><Relationship Id="rId7" Type="http://schemas.openxmlformats.org/officeDocument/2006/relationships/diagramData" Target="../diagrams/data3.xml"/><Relationship Id="rId12" Type="http://schemas.openxmlformats.org/officeDocument/2006/relationships/image" Target="../media/image3.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2.svg"/><Relationship Id="rId11" Type="http://schemas.microsoft.com/office/2007/relationships/diagramDrawing" Target="../diagrams/drawing3.xml"/><Relationship Id="rId5" Type="http://schemas.openxmlformats.org/officeDocument/2006/relationships/image" Target="../media/image1.png"/><Relationship Id="rId10" Type="http://schemas.openxmlformats.org/officeDocument/2006/relationships/diagramColors" Target="../diagrams/colors3.xml"/><Relationship Id="rId4" Type="http://schemas.openxmlformats.org/officeDocument/2006/relationships/notesSlide" Target="../notesSlides/notesSlide34.xml"/><Relationship Id="rId9" Type="http://schemas.openxmlformats.org/officeDocument/2006/relationships/diagramQuickStyle" Target="../diagrams/quickStyle3.xml"/></Relationships>
</file>

<file path=ppt/slides/_rels/slide3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53.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3.png"/><Relationship Id="rId4" Type="http://schemas.openxmlformats.org/officeDocument/2006/relationships/notesSlide" Target="../notesSlides/notesSlide35.xml"/><Relationship Id="rId9" Type="http://schemas.openxmlformats.org/officeDocument/2006/relationships/image" Target="../media/image2.sv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notesSlide" Target="../notesSlides/notesSlide36.xml"/></Relationships>
</file>

<file path=ppt/slides/_rels/slide3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3.xml"/><Relationship Id="rId7" Type="http://schemas.openxmlformats.org/officeDocument/2006/relationships/image" Target="../media/image2.sv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1.png"/><Relationship Id="rId5" Type="http://schemas.openxmlformats.org/officeDocument/2006/relationships/image" Target="../media/image55.png"/><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4.m4a"/><Relationship Id="rId7" Type="http://schemas.openxmlformats.org/officeDocument/2006/relationships/image" Target="../media/image2.svg"/><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4.xml"/><Relationship Id="rId4" Type="http://schemas.openxmlformats.org/officeDocument/2006/relationships/slideLayout" Target="../slideLayouts/slideLayout3.xml"/><Relationship Id="rId9" Type="http://schemas.openxmlformats.org/officeDocument/2006/relationships/image" Target="../media/image3.png"/></Relationships>
</file>

<file path=ppt/slides/_rels/slide4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3.xml"/><Relationship Id="rId7" Type="http://schemas.openxmlformats.org/officeDocument/2006/relationships/image" Target="../media/image2.sv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1.png"/><Relationship Id="rId5" Type="http://schemas.openxmlformats.org/officeDocument/2006/relationships/image" Target="../media/image57.svg"/><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3.xml"/><Relationship Id="rId7" Type="http://schemas.openxmlformats.org/officeDocument/2006/relationships/image" Target="../media/image2.sv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1.png"/><Relationship Id="rId5" Type="http://schemas.openxmlformats.org/officeDocument/2006/relationships/image" Target="../media/image57.svg"/><Relationship Id="rId4" Type="http://schemas.openxmlformats.org/officeDocument/2006/relationships/image" Target="../media/image56.png"/></Relationships>
</file>

<file path=ppt/slides/_rels/slide42.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slideLayout" Target="../slideLayouts/slideLayout13.xml"/><Relationship Id="rId7" Type="http://schemas.openxmlformats.org/officeDocument/2006/relationships/image" Target="../media/image1.pn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58.png"/><Relationship Id="rId5" Type="http://schemas.openxmlformats.org/officeDocument/2006/relationships/image" Target="../media/image57.svg"/><Relationship Id="rId4" Type="http://schemas.openxmlformats.org/officeDocument/2006/relationships/image" Target="../media/image56.png"/><Relationship Id="rId9" Type="http://schemas.openxmlformats.org/officeDocument/2006/relationships/image" Target="../media/image3.png"/></Relationships>
</file>

<file path=ppt/slides/_rels/slide43.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slideLayout" Target="../slideLayouts/slideLayout13.xml"/><Relationship Id="rId7" Type="http://schemas.openxmlformats.org/officeDocument/2006/relationships/image" Target="../media/image1.png"/><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59.png"/><Relationship Id="rId5" Type="http://schemas.openxmlformats.org/officeDocument/2006/relationships/image" Target="../media/image57.svg"/><Relationship Id="rId4" Type="http://schemas.openxmlformats.org/officeDocument/2006/relationships/image" Target="../media/image56.png"/><Relationship Id="rId9" Type="http://schemas.openxmlformats.org/officeDocument/2006/relationships/image" Target="../media/image3.png"/></Relationships>
</file>

<file path=ppt/slides/_rels/slide44.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slideLayout" Target="../slideLayouts/slideLayout13.xml"/><Relationship Id="rId7" Type="http://schemas.openxmlformats.org/officeDocument/2006/relationships/image" Target="../media/image1.png"/><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60.png"/><Relationship Id="rId5" Type="http://schemas.openxmlformats.org/officeDocument/2006/relationships/image" Target="../media/image57.svg"/><Relationship Id="rId4" Type="http://schemas.openxmlformats.org/officeDocument/2006/relationships/image" Target="../media/image56.png"/><Relationship Id="rId9" Type="http://schemas.openxmlformats.org/officeDocument/2006/relationships/image" Target="../media/image3.png"/></Relationships>
</file>

<file path=ppt/slides/_rels/slide4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3.xml"/><Relationship Id="rId7" Type="http://schemas.openxmlformats.org/officeDocument/2006/relationships/image" Target="../media/image62.png"/><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61.png"/><Relationship Id="rId5" Type="http://schemas.openxmlformats.org/officeDocument/2006/relationships/image" Target="../media/image57.svg"/><Relationship Id="rId10" Type="http://schemas.openxmlformats.org/officeDocument/2006/relationships/image" Target="../media/image3.png"/><Relationship Id="rId4" Type="http://schemas.openxmlformats.org/officeDocument/2006/relationships/image" Target="../media/image56.png"/><Relationship Id="rId9" Type="http://schemas.openxmlformats.org/officeDocument/2006/relationships/image" Target="../media/image2.svg"/></Relationships>
</file>

<file path=ppt/slides/_rels/slide46.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slideLayout" Target="../slideLayouts/slideLayout13.xml"/><Relationship Id="rId7" Type="http://schemas.openxmlformats.org/officeDocument/2006/relationships/image" Target="../media/image1.png"/><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notesSlide" Target="../notesSlides/notesSlide37.xml"/><Relationship Id="rId9" Type="http://schemas.openxmlformats.org/officeDocument/2006/relationships/image" Target="../media/image3.png"/></Relationships>
</file>

<file path=ppt/slides/_rels/slide47.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slideLayout" Target="../slideLayouts/slideLayout13.xml"/><Relationship Id="rId7" Type="http://schemas.openxmlformats.org/officeDocument/2006/relationships/image" Target="../media/image1.png"/><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63.png"/><Relationship Id="rId5" Type="http://schemas.openxmlformats.org/officeDocument/2006/relationships/image" Target="../media/image57.svg"/><Relationship Id="rId4" Type="http://schemas.openxmlformats.org/officeDocument/2006/relationships/image" Target="../media/image56.png"/><Relationship Id="rId9" Type="http://schemas.openxmlformats.org/officeDocument/2006/relationships/image" Target="../media/image3.png"/></Relationships>
</file>

<file path=ppt/slides/_rels/slide4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3.xml"/><Relationship Id="rId7" Type="http://schemas.openxmlformats.org/officeDocument/2006/relationships/image" Target="../media/image2.svg"/><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1.png"/><Relationship Id="rId5" Type="http://schemas.openxmlformats.org/officeDocument/2006/relationships/image" Target="../media/image57.svg"/><Relationship Id="rId4" Type="http://schemas.openxmlformats.org/officeDocument/2006/relationships/image" Target="../media/image56.png"/></Relationships>
</file>

<file path=ppt/slides/_rels/slide4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slideLayout" Target="../slideLayouts/slideLayout13.xml"/><Relationship Id="rId7" Type="http://schemas.openxmlformats.org/officeDocument/2006/relationships/image" Target="../media/image2.svg"/><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1.png"/><Relationship Id="rId5" Type="http://schemas.openxmlformats.org/officeDocument/2006/relationships/image" Target="../media/image57.svg"/><Relationship Id="rId4" Type="http://schemas.openxmlformats.org/officeDocument/2006/relationships/image" Target="../media/image56.png"/><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5.m4a"/><Relationship Id="rId7" Type="http://schemas.openxmlformats.org/officeDocument/2006/relationships/image" Target="../media/image2.svg"/><Relationship Id="rId2" Type="http://schemas.microsoft.com/office/2007/relationships/media" Target="../media/media5.m4a"/><Relationship Id="rId1" Type="http://schemas.openxmlformats.org/officeDocument/2006/relationships/tags" Target="../tags/tag2.xml"/><Relationship Id="rId6" Type="http://schemas.openxmlformats.org/officeDocument/2006/relationships/image" Target="../media/image1.png"/><Relationship Id="rId5" Type="http://schemas.openxmlformats.org/officeDocument/2006/relationships/notesSlide" Target="../notesSlides/notesSlide5.xml"/><Relationship Id="rId10" Type="http://schemas.openxmlformats.org/officeDocument/2006/relationships/image" Target="../media/image3.png"/><Relationship Id="rId4" Type="http://schemas.openxmlformats.org/officeDocument/2006/relationships/slideLayout" Target="../slideLayouts/slideLayout3.xml"/><Relationship Id="rId9" Type="http://schemas.openxmlformats.org/officeDocument/2006/relationships/image" Target="../media/image7.png"/></Relationships>
</file>

<file path=ppt/slides/_rels/slide50.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slideLayout" Target="../slideLayouts/slideLayout13.xml"/><Relationship Id="rId7" Type="http://schemas.openxmlformats.org/officeDocument/2006/relationships/image" Target="../media/image2.svg"/><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1.png"/><Relationship Id="rId5" Type="http://schemas.openxmlformats.org/officeDocument/2006/relationships/image" Target="../media/image57.svg"/><Relationship Id="rId4" Type="http://schemas.openxmlformats.org/officeDocument/2006/relationships/image" Target="../media/image56.png"/><Relationship Id="rId9" Type="http://schemas.openxmlformats.org/officeDocument/2006/relationships/image" Target="../media/image3.png"/></Relationships>
</file>

<file path=ppt/slides/_rels/slide51.xml.rels><?xml version="1.0" encoding="UTF-8" standalone="yes"?>
<Relationships xmlns="http://schemas.openxmlformats.org/package/2006/relationships"><Relationship Id="rId8" Type="http://schemas.openxmlformats.org/officeDocument/2006/relationships/hyperlink" Target="https://ocices.org/" TargetMode="External"/><Relationship Id="rId3" Type="http://schemas.openxmlformats.org/officeDocument/2006/relationships/slideLayout" Target="../slideLayouts/slideLayout13.xml"/><Relationship Id="rId7" Type="http://schemas.openxmlformats.org/officeDocument/2006/relationships/hyperlink" Target="https://ceo.ocgov.com/care-coordination/homeless-services/coordinated-entry-system/shelter-bed-reservation-system" TargetMode="External"/><Relationship Id="rId12" Type="http://schemas.openxmlformats.org/officeDocument/2006/relationships/image" Target="../media/image3.png"/><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hyperlink" Target="https://ceo.ocgov.com/sites/ceo/files/2023-12/CES%20Policies%20and%20Procedures%20Final_231221_Approved.pdf" TargetMode="External"/><Relationship Id="rId11" Type="http://schemas.openxmlformats.org/officeDocument/2006/relationships/image" Target="../media/image2.svg"/><Relationship Id="rId5" Type="http://schemas.openxmlformats.org/officeDocument/2006/relationships/hyperlink" Target="https://ceo.ocgov.com/page/ces-partner-documents-and-resources" TargetMode="External"/><Relationship Id="rId10" Type="http://schemas.openxmlformats.org/officeDocument/2006/relationships/image" Target="../media/image1.png"/><Relationship Id="rId4" Type="http://schemas.openxmlformats.org/officeDocument/2006/relationships/hyperlink" Target="https://ceo.ocgov.com/care-coordination/homeless-services/coordinated-entry-system" TargetMode="External"/><Relationship Id="rId9" Type="http://schemas.openxmlformats.org/officeDocument/2006/relationships/hyperlink" Target="https://ochmis-211oc.happyfox.com/home/" TargetMode="Externa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notesSlide" Target="../notesSlides/notesSlide38.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audio" Target="../media/media8.m4a"/><Relationship Id="rId7" Type="http://schemas.openxmlformats.org/officeDocument/2006/relationships/image" Target="../media/image1.png"/><Relationship Id="rId2" Type="http://schemas.microsoft.com/office/2007/relationships/media" Target="../media/media8.m4a"/><Relationship Id="rId1" Type="http://schemas.openxmlformats.org/officeDocument/2006/relationships/video" Target="https://www.youtube.com/embed/bY9tm_mxtbM?feature=oembed" TargetMode="External"/><Relationship Id="rId6" Type="http://schemas.openxmlformats.org/officeDocument/2006/relationships/hyperlink" Target="https://ochmis-211oc.happyfox.com/kb/article/330-adding-households-to-the-community-queue/" TargetMode="External"/><Relationship Id="rId5" Type="http://schemas.openxmlformats.org/officeDocument/2006/relationships/notesSlide" Target="../notesSlides/notesSlide8.xml"/><Relationship Id="rId10" Type="http://schemas.openxmlformats.org/officeDocument/2006/relationships/image" Target="../media/image3.png"/><Relationship Id="rId4" Type="http://schemas.openxmlformats.org/officeDocument/2006/relationships/slideLayout" Target="../slideLayouts/slideLayout12.xml"/><Relationship Id="rId9" Type="http://schemas.openxmlformats.org/officeDocument/2006/relationships/image" Target="../media/image8.jpeg"/></Relationships>
</file>

<file path=ppt/slides/_rels/slide9.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9.m4a"/><Relationship Id="rId7" Type="http://schemas.openxmlformats.org/officeDocument/2006/relationships/image" Target="../media/image9.png"/><Relationship Id="rId2" Type="http://schemas.openxmlformats.org/officeDocument/2006/relationships/video" Target="https://www.youtube.com/embed/9scJxfh0QWg?feature=oembed" TargetMode="External"/><Relationship Id="rId1" Type="http://schemas.openxmlformats.org/officeDocument/2006/relationships/tags" Target="../tags/tag3.xml"/><Relationship Id="rId6" Type="http://schemas.openxmlformats.org/officeDocument/2006/relationships/notesSlide" Target="../notesSlides/notesSlide9.xml"/><Relationship Id="rId11" Type="http://schemas.openxmlformats.org/officeDocument/2006/relationships/image" Target="../media/image3.png"/><Relationship Id="rId5" Type="http://schemas.openxmlformats.org/officeDocument/2006/relationships/slideLayout" Target="../slideLayouts/slideLayout12.xml"/><Relationship Id="rId10" Type="http://schemas.openxmlformats.org/officeDocument/2006/relationships/image" Target="../media/image10.jpeg"/><Relationship Id="rId4" Type="http://schemas.openxmlformats.org/officeDocument/2006/relationships/audio" Target="../media/media9.m4a"/><Relationship Id="rId9" Type="http://schemas.openxmlformats.org/officeDocument/2006/relationships/image" Target="../media/image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16">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18">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20">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22">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24">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D81FAF02-A705-B67F-0C65-BED1CFCD351B}"/>
              </a:ext>
            </a:extLst>
          </p:cNvPr>
          <p:cNvCxnSpPr>
            <a:cxnSpLocks/>
          </p:cNvCxnSpPr>
          <p:nvPr/>
        </p:nvCxnSpPr>
        <p:spPr>
          <a:xfrm>
            <a:off x="5465135" y="4022214"/>
            <a:ext cx="0" cy="2835786"/>
          </a:xfrm>
          <a:prstGeom prst="line">
            <a:avLst/>
          </a:prstGeom>
        </p:spPr>
        <p:style>
          <a:lnRef idx="1">
            <a:schemeClr val="dk1"/>
          </a:lnRef>
          <a:fillRef idx="0">
            <a:schemeClr val="dk1"/>
          </a:fillRef>
          <a:effectRef idx="0">
            <a:schemeClr val="dk1"/>
          </a:effectRef>
          <a:fontRef idx="minor">
            <a:schemeClr val="tx1"/>
          </a:fontRef>
        </p:style>
      </p:cxnSp>
      <p:sp>
        <p:nvSpPr>
          <p:cNvPr id="14" name="Title 1" descr="Modern abstract illustration of houses in blue and green">
            <a:extLst>
              <a:ext uri="{FF2B5EF4-FFF2-40B4-BE49-F238E27FC236}">
                <a16:creationId xmlns:a16="http://schemas.microsoft.com/office/drawing/2014/main" id="{84582782-44CB-4A59-974A-ADEA320798FD}"/>
              </a:ext>
            </a:extLst>
          </p:cNvPr>
          <p:cNvSpPr>
            <a:spLocks noGrp="1"/>
          </p:cNvSpPr>
          <p:nvPr>
            <p:ph type="ctrTitle"/>
          </p:nvPr>
        </p:nvSpPr>
        <p:spPr>
          <a:xfrm>
            <a:off x="-2023351" y="1648692"/>
            <a:ext cx="11400817" cy="2659579"/>
          </a:xfrm>
        </p:spPr>
        <p:txBody>
          <a:bodyPr anchor="b">
            <a:noAutofit/>
          </a:bodyPr>
          <a:lstStyle/>
          <a:p>
            <a:r>
              <a:rPr lang="en-US" sz="9600" b="1" dirty="0">
                <a:solidFill>
                  <a:srgbClr val="172949"/>
                </a:solidFill>
                <a:latin typeface="Calibri"/>
                <a:ea typeface="Calibri"/>
                <a:cs typeface="Calibri"/>
              </a:rPr>
              <a:t>I</a:t>
            </a:r>
            <a:r>
              <a:rPr lang="en-US" sz="8800" b="1" dirty="0">
                <a:solidFill>
                  <a:srgbClr val="172949"/>
                </a:solidFill>
                <a:latin typeface="Calibri"/>
                <a:ea typeface="Calibri"/>
                <a:cs typeface="Calibri"/>
              </a:rPr>
              <a:t>ndividuals CES</a:t>
            </a:r>
          </a:p>
        </p:txBody>
      </p:sp>
      <p:pic>
        <p:nvPicPr>
          <p:cNvPr id="15" name="Graphic 14">
            <a:extLst>
              <a:ext uri="{FF2B5EF4-FFF2-40B4-BE49-F238E27FC236}">
                <a16:creationId xmlns:a16="http://schemas.microsoft.com/office/drawing/2014/main" id="{DEA04727-B07E-4DB3-D46B-E9276E3AD23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15200" y="-359923"/>
            <a:ext cx="3038272" cy="1714968"/>
          </a:xfrm>
          <a:prstGeom prst="rect">
            <a:avLst/>
          </a:prstGeom>
        </p:spPr>
      </p:pic>
      <p:sp>
        <p:nvSpPr>
          <p:cNvPr id="19" name="TextBox 18">
            <a:extLst>
              <a:ext uri="{FF2B5EF4-FFF2-40B4-BE49-F238E27FC236}">
                <a16:creationId xmlns:a16="http://schemas.microsoft.com/office/drawing/2014/main" id="{E24B26D6-3AB0-B974-2948-C49EA8234A77}"/>
              </a:ext>
            </a:extLst>
          </p:cNvPr>
          <p:cNvSpPr txBox="1"/>
          <p:nvPr/>
        </p:nvSpPr>
        <p:spPr>
          <a:xfrm>
            <a:off x="176822" y="4488233"/>
            <a:ext cx="6215974" cy="1446550"/>
          </a:xfrm>
          <a:prstGeom prst="rect">
            <a:avLst/>
          </a:prstGeom>
          <a:noFill/>
        </p:spPr>
        <p:txBody>
          <a:bodyPr wrap="square">
            <a:spAutoFit/>
          </a:bodyPr>
          <a:lstStyle/>
          <a:p>
            <a:r>
              <a:rPr lang="en-US" sz="4400" b="1" dirty="0">
                <a:solidFill>
                  <a:schemeClr val="bg1"/>
                </a:solidFill>
                <a:latin typeface="Calibri"/>
                <a:ea typeface="Calibri"/>
                <a:cs typeface="Calibri"/>
              </a:rPr>
              <a:t>Complete Program Overview</a:t>
            </a:r>
            <a:endParaRPr lang="en-US" sz="4400" dirty="0">
              <a:solidFill>
                <a:schemeClr val="bg1"/>
              </a:solidFill>
            </a:endParaRPr>
          </a:p>
        </p:txBody>
      </p:sp>
      <p:pic>
        <p:nvPicPr>
          <p:cNvPr id="22" name="1">
            <a:hlinkClick r:id="" action="ppaction://media"/>
            <a:extLst>
              <a:ext uri="{FF2B5EF4-FFF2-40B4-BE49-F238E27FC236}">
                <a16:creationId xmlns:a16="http://schemas.microsoft.com/office/drawing/2014/main" id="{1F545B68-54B9-2197-38F3-2A915E653E8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22429" y="6288341"/>
            <a:ext cx="487363" cy="487363"/>
          </a:xfrm>
          <a:prstGeom prst="rect">
            <a:avLst/>
          </a:prstGeom>
        </p:spPr>
      </p:pic>
    </p:spTree>
    <p:extLst>
      <p:ext uri="{BB962C8B-B14F-4D97-AF65-F5344CB8AC3E}">
        <p14:creationId xmlns:p14="http://schemas.microsoft.com/office/powerpoint/2010/main" val="3838524399"/>
      </p:ext>
    </p:extLst>
  </p:cSld>
  <p:clrMapOvr>
    <a:masterClrMapping/>
  </p:clrMapOvr>
  <mc:AlternateContent xmlns:mc="http://schemas.openxmlformats.org/markup-compatibility/2006" xmlns:p14="http://schemas.microsoft.com/office/powerpoint/2010/main">
    <mc:Choice Requires="p14">
      <p:transition spd="slow" p14:dur="2000" advTm="8253"/>
    </mc:Choice>
    <mc:Fallback xmlns="">
      <p:transition spd="slow" advTm="8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0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93F0ADB5-A0B4-4B01-A8C4-FDC34CE2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33" name="Rectangle 32">
            <a:extLst>
              <a:ext uri="{FF2B5EF4-FFF2-40B4-BE49-F238E27FC236}">
                <a16:creationId xmlns:a16="http://schemas.microsoft.com/office/drawing/2014/main" id="{AA6D0FDE-0241-4C21-A720-A69475358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00206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3" name="Rectangle 2">
            <a:extLst>
              <a:ext uri="{FF2B5EF4-FFF2-40B4-BE49-F238E27FC236}">
                <a16:creationId xmlns:a16="http://schemas.microsoft.com/office/drawing/2014/main" id="{288BC88D-CF97-F2F0-BCEF-B0BF40CFC386}"/>
              </a:ext>
            </a:extLst>
          </p:cNvPr>
          <p:cNvSpPr/>
          <p:nvPr/>
        </p:nvSpPr>
        <p:spPr>
          <a:xfrm>
            <a:off x="-15595" y="-122299"/>
            <a:ext cx="4654296" cy="6977062"/>
          </a:xfrm>
          <a:prstGeom prst="rect">
            <a:avLst/>
          </a:prstGeom>
          <a:solidFill>
            <a:srgbClr val="2A4D88"/>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4" name="Arrow: Pentagon 3">
            <a:extLst>
              <a:ext uri="{FF2B5EF4-FFF2-40B4-BE49-F238E27FC236}">
                <a16:creationId xmlns:a16="http://schemas.microsoft.com/office/drawing/2014/main" id="{4CCE466A-7B10-270E-E762-5D86C8FAB419}"/>
              </a:ext>
            </a:extLst>
          </p:cNvPr>
          <p:cNvSpPr/>
          <p:nvPr/>
        </p:nvSpPr>
        <p:spPr>
          <a:xfrm>
            <a:off x="-6523" y="369159"/>
            <a:ext cx="5567761" cy="928556"/>
          </a:xfrm>
          <a:prstGeom prst="homePlate">
            <a:avLst/>
          </a:prstGeom>
          <a:solidFill>
            <a:schemeClr val="bg1">
              <a:lumMod val="85000"/>
            </a:schemeClr>
          </a:solidFill>
          <a:ln>
            <a:solidFill>
              <a:srgbClr val="233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C97B8"/>
              </a:solidFill>
              <a:effectLst/>
              <a:uLnTx/>
              <a:uFillTx/>
              <a:latin typeface="Calibri"/>
              <a:ea typeface="Calibri"/>
              <a:cs typeface="Calibri"/>
            </a:endParaRPr>
          </a:p>
        </p:txBody>
      </p:sp>
      <p:sp>
        <p:nvSpPr>
          <p:cNvPr id="5" name="TextBox 4">
            <a:extLst>
              <a:ext uri="{FF2B5EF4-FFF2-40B4-BE49-F238E27FC236}">
                <a16:creationId xmlns:a16="http://schemas.microsoft.com/office/drawing/2014/main" id="{6F97464E-AAB6-A038-CEBE-75CC070E2B33}"/>
              </a:ext>
            </a:extLst>
          </p:cNvPr>
          <p:cNvSpPr txBox="1"/>
          <p:nvPr/>
        </p:nvSpPr>
        <p:spPr>
          <a:xfrm>
            <a:off x="-618929" y="522659"/>
            <a:ext cx="6166643" cy="380259"/>
          </a:xfrm>
          <a:prstGeom prst="rect">
            <a:avLst/>
          </a:prstGeom>
          <a:noFill/>
        </p:spPr>
        <p:txBody>
          <a:bodyPr wrap="square" lIns="91440" tIns="45720" rIns="91440" bIns="45720" rtlCol="0" anchor="t">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900" b="1" i="0" u="sng" strike="noStrike" kern="1200" cap="none" spc="0" normalizeH="0" baseline="0" noProof="0" dirty="0">
                <a:ln>
                  <a:noFill/>
                </a:ln>
                <a:solidFill>
                  <a:srgbClr val="000000">
                    <a:lumMod val="95000"/>
                    <a:lumOff val="5000"/>
                  </a:srgbClr>
                </a:solidFill>
                <a:effectLst/>
                <a:uLnTx/>
                <a:uFillTx/>
                <a:latin typeface="Calibri"/>
                <a:ea typeface="+mn-ea"/>
                <a:cs typeface="Calibri"/>
              </a:rPr>
              <a:t>ICES Program Enrollment:</a:t>
            </a:r>
            <a:endParaRPr kumimoji="0" lang="en-US" sz="1800" b="0" i="0" u="none" strike="noStrike" kern="1200" cap="none" spc="0" normalizeH="0" baseline="0" noProof="0" dirty="0">
              <a:ln>
                <a:noFill/>
              </a:ln>
              <a:solidFill>
                <a:srgbClr val="000000">
                  <a:lumMod val="95000"/>
                  <a:lumOff val="5000"/>
                </a:srgbClr>
              </a:solidFill>
              <a:effectLst/>
              <a:uLnTx/>
              <a:uFillTx/>
              <a:latin typeface="Gill Sans MT" panose="020B0502020104020203"/>
              <a:ea typeface="+mn-ea"/>
              <a:cs typeface="Calibri"/>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Calibri"/>
              </a:rPr>
              <a:t>Enrollment Fields </a:t>
            </a:r>
            <a:r>
              <a:rPr lang="en-US" dirty="0">
                <a:solidFill>
                  <a:srgbClr val="000000"/>
                </a:solidFill>
                <a:latin typeface="Calibri"/>
                <a:cs typeface="Calibri"/>
              </a:rPr>
              <a:t>that determine SPA and city ties</a:t>
            </a:r>
            <a:endParaRPr kumimoji="0" lang="en-US" sz="16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14" name="TextBox 13">
            <a:extLst>
              <a:ext uri="{FF2B5EF4-FFF2-40B4-BE49-F238E27FC236}">
                <a16:creationId xmlns:a16="http://schemas.microsoft.com/office/drawing/2014/main" id="{8812A0AA-00D1-06D6-0685-2BCB746283EB}"/>
              </a:ext>
            </a:extLst>
          </p:cNvPr>
          <p:cNvSpPr txBox="1"/>
          <p:nvPr/>
        </p:nvSpPr>
        <p:spPr>
          <a:xfrm>
            <a:off x="-77586" y="4409979"/>
            <a:ext cx="465987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Calibri"/>
                <a:cs typeface="Calibri"/>
              </a:rPr>
              <a:t>2. School and Employment City Ties for Anaheim, Garden Grove, and/or Santa Ana = </a:t>
            </a: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F6A21D"/>
                </a:solidFill>
                <a:latin typeface="Calibri"/>
                <a:ea typeface="Calibri"/>
                <a:cs typeface="Calibri"/>
              </a:rPr>
              <a:t>Report ties to these cities through </a:t>
            </a:r>
            <a:r>
              <a:rPr kumimoji="0" lang="en-US" sz="1800" b="0" i="0" u="none" strike="noStrike" kern="1200" cap="none" spc="0" normalizeH="0" noProof="0" dirty="0">
                <a:ln>
                  <a:noFill/>
                </a:ln>
                <a:solidFill>
                  <a:srgbClr val="F6A21D"/>
                </a:solidFill>
                <a:effectLst/>
                <a:uLnTx/>
                <a:uFillTx/>
                <a:latin typeface="Calibri"/>
                <a:ea typeface="Calibri"/>
                <a:cs typeface="Calibri"/>
              </a:rPr>
              <a:t>school or work to be considered for opportunities</a:t>
            </a:r>
            <a:r>
              <a:rPr kumimoji="0" lang="en-US" sz="1800" b="0" i="0" u="none" strike="noStrike" kern="1200" cap="none" spc="0" normalizeH="0" baseline="0" noProof="0" dirty="0">
                <a:ln>
                  <a:noFill/>
                </a:ln>
                <a:solidFill>
                  <a:srgbClr val="F6A21D"/>
                </a:solidFill>
                <a:effectLst/>
                <a:uLnTx/>
                <a:uFillTx/>
                <a:latin typeface="Calibri"/>
                <a:ea typeface="Calibri"/>
                <a:cs typeface="Calibri"/>
              </a:rPr>
              <a:t>.</a:t>
            </a:r>
            <a:endParaRPr kumimoji="0" lang="en-US" sz="1800" b="0" i="0" u="none" strike="noStrike" kern="1200" cap="none" spc="0" normalizeH="0" baseline="0" noProof="0" dirty="0">
              <a:ln>
                <a:noFill/>
              </a:ln>
              <a:solidFill>
                <a:srgbClr val="F6A21D"/>
              </a:solidFill>
              <a:effectLst/>
              <a:uLnTx/>
              <a:uFillTx/>
              <a:latin typeface="Gill Sans MT" panose="020B0502020104020203"/>
              <a:ea typeface="+mn-ea"/>
              <a:cs typeface="+mn-cs"/>
            </a:endParaRPr>
          </a:p>
        </p:txBody>
      </p:sp>
      <p:sp>
        <p:nvSpPr>
          <p:cNvPr id="16" name="TextBox 15">
            <a:extLst>
              <a:ext uri="{FF2B5EF4-FFF2-40B4-BE49-F238E27FC236}">
                <a16:creationId xmlns:a16="http://schemas.microsoft.com/office/drawing/2014/main" id="{30C155ED-4A55-AE78-31F9-1BD479B84080}"/>
              </a:ext>
            </a:extLst>
          </p:cNvPr>
          <p:cNvSpPr txBox="1"/>
          <p:nvPr/>
        </p:nvSpPr>
        <p:spPr>
          <a:xfrm>
            <a:off x="27221" y="2448021"/>
            <a:ext cx="4618003"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marR="0" lvl="0" indent="-457200" algn="ctr"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srgbClr val="FFFFFF"/>
                </a:solidFill>
                <a:effectLst/>
                <a:uLnTx/>
                <a:uFillTx/>
                <a:latin typeface="Calibri"/>
                <a:ea typeface="Calibri"/>
                <a:cs typeface="Calibri"/>
              </a:rPr>
              <a:t>The city prior to enrollment</a:t>
            </a:r>
            <a:r>
              <a:rPr kumimoji="0" lang="en-US" sz="1800" b="0" i="0" u="none" strike="noStrike" kern="1200" cap="none" spc="0" normalizeH="0" noProof="0" dirty="0">
                <a:ln>
                  <a:noFill/>
                </a:ln>
                <a:solidFill>
                  <a:srgbClr val="FFFFFF"/>
                </a:solidFill>
                <a:effectLst/>
                <a:uLnTx/>
                <a:uFillTx/>
                <a:latin typeface="Calibri"/>
                <a:ea typeface="Calibri"/>
                <a:cs typeface="Calibri"/>
              </a:rPr>
              <a:t> in the CES project determines which SPA the participant is referred to =</a:t>
            </a: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6A21D"/>
                </a:solidFill>
                <a:effectLst/>
                <a:uLnTx/>
                <a:uFillTx/>
                <a:latin typeface="Calibri"/>
                <a:ea typeface="Calibri"/>
                <a:cs typeface="Calibri"/>
              </a:rPr>
              <a:t>What city did they sleep in</a:t>
            </a:r>
            <a:r>
              <a:rPr kumimoji="0" lang="en-US" sz="1800" b="0" i="0" u="none" strike="noStrike" kern="1200" cap="none" spc="0" normalizeH="0" noProof="0" dirty="0">
                <a:ln>
                  <a:noFill/>
                </a:ln>
                <a:solidFill>
                  <a:srgbClr val="F6A21D"/>
                </a:solidFill>
                <a:effectLst/>
                <a:uLnTx/>
                <a:uFillTx/>
                <a:latin typeface="Calibri"/>
                <a:ea typeface="Calibri"/>
                <a:cs typeface="Calibri"/>
              </a:rPr>
              <a:t> on the night before enrollment</a:t>
            </a:r>
            <a:r>
              <a:rPr kumimoji="0" lang="en-US" sz="1800" b="0" i="0" u="none" strike="noStrike" kern="1200" cap="none" spc="0" normalizeH="0" baseline="0" noProof="0" dirty="0">
                <a:ln>
                  <a:noFill/>
                </a:ln>
                <a:solidFill>
                  <a:srgbClr val="F6A21D"/>
                </a:solidFill>
                <a:effectLst/>
                <a:uLnTx/>
                <a:uFillTx/>
                <a:latin typeface="Calibri"/>
                <a:ea typeface="Calibri"/>
                <a:cs typeface="Calibri"/>
              </a:rPr>
              <a:t>?</a:t>
            </a:r>
          </a:p>
        </p:txBody>
      </p:sp>
      <p:sp>
        <p:nvSpPr>
          <p:cNvPr id="13" name="Arrow: Curved Right 12">
            <a:extLst>
              <a:ext uri="{FF2B5EF4-FFF2-40B4-BE49-F238E27FC236}">
                <a16:creationId xmlns:a16="http://schemas.microsoft.com/office/drawing/2014/main" id="{53EE4375-C8FA-AAC0-15D9-B36294C2F425}"/>
              </a:ext>
            </a:extLst>
          </p:cNvPr>
          <p:cNvSpPr/>
          <p:nvPr/>
        </p:nvSpPr>
        <p:spPr>
          <a:xfrm>
            <a:off x="4700440" y="3734932"/>
            <a:ext cx="1048427" cy="2325453"/>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19" name="TextBox 18">
            <a:extLst>
              <a:ext uri="{FF2B5EF4-FFF2-40B4-BE49-F238E27FC236}">
                <a16:creationId xmlns:a16="http://schemas.microsoft.com/office/drawing/2014/main" id="{81F26375-A2C1-622F-52FD-EE9CCCBB272E}"/>
              </a:ext>
            </a:extLst>
          </p:cNvPr>
          <p:cNvSpPr txBox="1"/>
          <p:nvPr/>
        </p:nvSpPr>
        <p:spPr>
          <a:xfrm>
            <a:off x="6324867" y="5321722"/>
            <a:ext cx="4105177" cy="738664"/>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Calibri"/>
                <a:ea typeface="Calibri"/>
                <a:cs typeface="Calibri"/>
              </a:rPr>
              <a:t>If a participant is new to your caseload, update the enrollment to reflect which access point is serving the household and the assigned staff member.</a:t>
            </a:r>
            <a:endParaRPr kumimoji="0" lang="en-US" sz="1400" b="1" i="0" u="none" strike="noStrike" kern="1200" cap="none" spc="0" normalizeH="0" baseline="0" noProof="0" dirty="0">
              <a:ln>
                <a:noFill/>
              </a:ln>
              <a:solidFill>
                <a:srgbClr val="000000"/>
              </a:solidFill>
              <a:effectLst/>
              <a:uLnTx/>
              <a:uFillTx/>
              <a:latin typeface="Calibri"/>
              <a:ea typeface="Calibri"/>
              <a:cs typeface="Calibri"/>
            </a:endParaRPr>
          </a:p>
        </p:txBody>
      </p:sp>
      <p:sp>
        <p:nvSpPr>
          <p:cNvPr id="2" name="TextBox 1">
            <a:extLst>
              <a:ext uri="{FF2B5EF4-FFF2-40B4-BE49-F238E27FC236}">
                <a16:creationId xmlns:a16="http://schemas.microsoft.com/office/drawing/2014/main" id="{1BAF25E2-7369-CD53-5D96-3FC943F0BB59}"/>
              </a:ext>
            </a:extLst>
          </p:cNvPr>
          <p:cNvSpPr txBox="1"/>
          <p:nvPr/>
        </p:nvSpPr>
        <p:spPr>
          <a:xfrm>
            <a:off x="110360" y="1796953"/>
            <a:ext cx="428397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u="sng" dirty="0">
                <a:solidFill>
                  <a:srgbClr val="FFFFFF"/>
                </a:solidFill>
                <a:latin typeface="Calibri"/>
                <a:cs typeface="Calibri"/>
              </a:rPr>
              <a:t>OC Custom Questions</a:t>
            </a:r>
            <a:r>
              <a:rPr kumimoji="0" lang="en-US" sz="1800" b="0" i="0" u="none" strike="noStrike" kern="1200" cap="none" spc="0" normalizeH="0" baseline="0" noProof="0" dirty="0">
                <a:ln>
                  <a:noFill/>
                </a:ln>
                <a:solidFill>
                  <a:srgbClr val="FFFFFF"/>
                </a:solidFill>
                <a:effectLst/>
                <a:uLnTx/>
                <a:uFillTx/>
                <a:latin typeface="Calibri"/>
                <a:ea typeface="+mn-ea"/>
                <a:cs typeface="Calibri"/>
              </a:rPr>
              <a:t>:</a:t>
            </a: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pic>
        <p:nvPicPr>
          <p:cNvPr id="7" name="Graphic 6">
            <a:extLst>
              <a:ext uri="{FF2B5EF4-FFF2-40B4-BE49-F238E27FC236}">
                <a16:creationId xmlns:a16="http://schemas.microsoft.com/office/drawing/2014/main" id="{C02ABCEE-8F36-8C38-5253-718F5202C32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940480" y="-187594"/>
            <a:ext cx="2272688" cy="1267483"/>
          </a:xfrm>
          <a:prstGeom prst="rect">
            <a:avLst/>
          </a:prstGeom>
        </p:spPr>
      </p:pic>
      <p:sp>
        <p:nvSpPr>
          <p:cNvPr id="8" name="Freeform 7">
            <a:extLst>
              <a:ext uri="{FF2B5EF4-FFF2-40B4-BE49-F238E27FC236}">
                <a16:creationId xmlns:a16="http://schemas.microsoft.com/office/drawing/2014/main" id="{E1380A15-D723-1DCC-CD18-2675B118628D}"/>
              </a:ext>
            </a:extLst>
          </p:cNvPr>
          <p:cNvSpPr/>
          <p:nvPr/>
        </p:nvSpPr>
        <p:spPr>
          <a:xfrm>
            <a:off x="4921279" y="1420013"/>
            <a:ext cx="6886964" cy="3849179"/>
          </a:xfrm>
          <a:custGeom>
            <a:avLst/>
            <a:gdLst/>
            <a:ahLst/>
            <a:cxnLst/>
            <a:rect l="l" t="t" r="r" b="b"/>
            <a:pathLst>
              <a:path w="11301259" h="6229819">
                <a:moveTo>
                  <a:pt x="0" y="0"/>
                </a:moveTo>
                <a:lnTo>
                  <a:pt x="11301259" y="0"/>
                </a:lnTo>
                <a:lnTo>
                  <a:pt x="11301259" y="6229819"/>
                </a:lnTo>
                <a:lnTo>
                  <a:pt x="0" y="6229819"/>
                </a:lnTo>
                <a:lnTo>
                  <a:pt x="0" y="0"/>
                </a:lnTo>
                <a:close/>
              </a:path>
            </a:pathLst>
          </a:custGeom>
          <a:blipFill>
            <a:blip r:embed="rId8"/>
            <a:stretch>
              <a:fillRect/>
            </a:stretch>
          </a:blipFill>
        </p:spPr>
        <p:txBody>
          <a:bodyPr/>
          <a:lstStyle/>
          <a:p>
            <a:endParaRPr lang="en-US"/>
          </a:p>
        </p:txBody>
      </p:sp>
      <p:sp>
        <p:nvSpPr>
          <p:cNvPr id="9" name="Rectangle 8">
            <a:extLst>
              <a:ext uri="{FF2B5EF4-FFF2-40B4-BE49-F238E27FC236}">
                <a16:creationId xmlns:a16="http://schemas.microsoft.com/office/drawing/2014/main" id="{D5EE77F1-A225-6C27-B9CE-0EF4F1DF99C4}"/>
              </a:ext>
            </a:extLst>
          </p:cNvPr>
          <p:cNvSpPr/>
          <p:nvPr/>
        </p:nvSpPr>
        <p:spPr>
          <a:xfrm>
            <a:off x="4921279" y="1437884"/>
            <a:ext cx="6908133" cy="613416"/>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2" name="Rectangle 11">
            <a:extLst>
              <a:ext uri="{FF2B5EF4-FFF2-40B4-BE49-F238E27FC236}">
                <a16:creationId xmlns:a16="http://schemas.microsoft.com/office/drawing/2014/main" id="{2788B661-0C79-FDFF-C477-9FE62A25119E}"/>
              </a:ext>
            </a:extLst>
          </p:cNvPr>
          <p:cNvSpPr/>
          <p:nvPr/>
        </p:nvSpPr>
        <p:spPr>
          <a:xfrm>
            <a:off x="4921279" y="2124772"/>
            <a:ext cx="6908133" cy="523220"/>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5" name="Rectangle 14">
            <a:extLst>
              <a:ext uri="{FF2B5EF4-FFF2-40B4-BE49-F238E27FC236}">
                <a16:creationId xmlns:a16="http://schemas.microsoft.com/office/drawing/2014/main" id="{943D358A-58F5-CDDB-9293-90E16E5B8B41}"/>
              </a:ext>
            </a:extLst>
          </p:cNvPr>
          <p:cNvSpPr/>
          <p:nvPr/>
        </p:nvSpPr>
        <p:spPr>
          <a:xfrm>
            <a:off x="4921279" y="2698135"/>
            <a:ext cx="6908133" cy="979885"/>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pic>
        <p:nvPicPr>
          <p:cNvPr id="10" name="Recorded Sound">
            <a:hlinkClick r:id="" action="ppaction://media"/>
            <a:extLst>
              <a:ext uri="{FF2B5EF4-FFF2-40B4-BE49-F238E27FC236}">
                <a16:creationId xmlns:a16="http://schemas.microsoft.com/office/drawing/2014/main" id="{4739ACDC-24EE-918E-048E-9F975E0DE6F7}"/>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71539" y="6201842"/>
            <a:ext cx="487363" cy="487363"/>
          </a:xfrm>
          <a:prstGeom prst="rect">
            <a:avLst/>
          </a:prstGeom>
        </p:spPr>
      </p:pic>
    </p:spTree>
    <p:custDataLst>
      <p:tags r:id="rId1"/>
    </p:custDataLst>
    <p:extLst>
      <p:ext uri="{BB962C8B-B14F-4D97-AF65-F5344CB8AC3E}">
        <p14:creationId xmlns:p14="http://schemas.microsoft.com/office/powerpoint/2010/main" val="5626039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64100"/>
    </mc:Choice>
    <mc:Fallback xmlns="">
      <p:transition spd="slow" advTm="64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54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A4D8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F2E70-FE17-C798-5242-E442A4CA7910}"/>
              </a:ext>
            </a:extLst>
          </p:cNvPr>
          <p:cNvSpPr>
            <a:spLocks noGrp="1"/>
          </p:cNvSpPr>
          <p:nvPr>
            <p:ph type="title"/>
          </p:nvPr>
        </p:nvSpPr>
        <p:spPr>
          <a:xfrm>
            <a:off x="900257" y="335912"/>
            <a:ext cx="4323496" cy="1780856"/>
          </a:xfrm>
        </p:spPr>
        <p:txBody>
          <a:bodyPr vert="horz" lIns="274320" tIns="182880" rIns="274320" bIns="182880" rtlCol="0" anchor="ctr" anchorCtr="1">
            <a:normAutofit fontScale="90000"/>
          </a:bodyPr>
          <a:lstStyle/>
          <a:p>
            <a:r>
              <a:rPr lang="en-US" b="1" dirty="0">
                <a:latin typeface="Calibri" panose="020F0502020204030204" pitchFamily="34" charset="0"/>
                <a:ea typeface="Calibri" panose="020F0502020204030204" pitchFamily="34" charset="0"/>
                <a:cs typeface="Calibri" panose="020F0502020204030204" pitchFamily="34" charset="0"/>
              </a:rPr>
              <a:t>Survivor CES (SCES)</a:t>
            </a:r>
            <a:r>
              <a:rPr lang="en-US" dirty="0">
                <a:latin typeface="Calibri" panose="020F0502020204030204" pitchFamily="34" charset="0"/>
                <a:ea typeface="Calibri" panose="020F0502020204030204" pitchFamily="34" charset="0"/>
                <a:cs typeface="Calibri" panose="020F0502020204030204" pitchFamily="34" charset="0"/>
              </a:rPr>
              <a:t>,</a:t>
            </a:r>
            <a:r>
              <a:rPr lang="en-US" b="1" dirty="0">
                <a:latin typeface="Calibri" panose="020F0502020204030204" pitchFamily="34" charset="0"/>
                <a:ea typeface="Calibri" panose="020F0502020204030204" pitchFamily="34" charset="0"/>
                <a:cs typeface="Calibri" panose="020F0502020204030204" pitchFamily="34" charset="0"/>
              </a:rPr>
              <a:t> Transitional Aged Youth (TAY) Registry</a:t>
            </a:r>
            <a:r>
              <a:rPr lang="en-US" dirty="0">
                <a:latin typeface="Calibri" panose="020F0502020204030204" pitchFamily="34" charset="0"/>
                <a:ea typeface="Calibri" panose="020F0502020204030204" pitchFamily="34" charset="0"/>
                <a:cs typeface="Calibri" panose="020F0502020204030204" pitchFamily="34" charset="0"/>
              </a:rPr>
              <a:t>, and </a:t>
            </a:r>
            <a:r>
              <a:rPr lang="en-US" b="1" dirty="0">
                <a:latin typeface="Calibri" panose="020F0502020204030204" pitchFamily="34" charset="0"/>
                <a:ea typeface="Calibri" panose="020F0502020204030204" pitchFamily="34" charset="0"/>
                <a:cs typeface="Calibri" panose="020F0502020204030204" pitchFamily="34" charset="0"/>
              </a:rPr>
              <a:t>Veteran Registry</a:t>
            </a:r>
          </a:p>
        </p:txBody>
      </p:sp>
      <p:sp>
        <p:nvSpPr>
          <p:cNvPr id="15" name="Rectangle 14">
            <a:extLst>
              <a:ext uri="{FF2B5EF4-FFF2-40B4-BE49-F238E27FC236}">
                <a16:creationId xmlns:a16="http://schemas.microsoft.com/office/drawing/2014/main" id="{0EC62945-0957-4167-A370-9791CCD4A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5999"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4B67E69-6EDD-7C76-514E-DD6C006FAFA1}"/>
              </a:ext>
            </a:extLst>
          </p:cNvPr>
          <p:cNvPicPr>
            <a:picLocks noChangeAspect="1"/>
          </p:cNvPicPr>
          <p:nvPr/>
        </p:nvPicPr>
        <p:blipFill>
          <a:blip r:embed="rId5"/>
          <a:stretch>
            <a:fillRect/>
          </a:stretch>
        </p:blipFill>
        <p:spPr>
          <a:xfrm>
            <a:off x="7684834" y="204776"/>
            <a:ext cx="2918330" cy="2312337"/>
          </a:xfrm>
          <a:prstGeom prst="rect">
            <a:avLst/>
          </a:prstGeom>
        </p:spPr>
      </p:pic>
      <p:pic>
        <p:nvPicPr>
          <p:cNvPr id="10" name="Graphic 9">
            <a:extLst>
              <a:ext uri="{FF2B5EF4-FFF2-40B4-BE49-F238E27FC236}">
                <a16:creationId xmlns:a16="http://schemas.microsoft.com/office/drawing/2014/main" id="{753CB22A-0405-2FCD-A311-45BD2A906CD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059185" y="5883069"/>
            <a:ext cx="2437876" cy="1373534"/>
          </a:xfrm>
          <a:prstGeom prst="rect">
            <a:avLst/>
          </a:prstGeom>
        </p:spPr>
      </p:pic>
      <p:pic>
        <p:nvPicPr>
          <p:cNvPr id="9" name="Picture 8">
            <a:extLst>
              <a:ext uri="{FF2B5EF4-FFF2-40B4-BE49-F238E27FC236}">
                <a16:creationId xmlns:a16="http://schemas.microsoft.com/office/drawing/2014/main" id="{7696444E-CC48-2450-F303-41DB1A40927D}"/>
              </a:ext>
            </a:extLst>
          </p:cNvPr>
          <p:cNvPicPr>
            <a:picLocks noChangeAspect="1"/>
          </p:cNvPicPr>
          <p:nvPr/>
        </p:nvPicPr>
        <p:blipFill>
          <a:blip r:embed="rId8"/>
          <a:stretch>
            <a:fillRect/>
          </a:stretch>
        </p:blipFill>
        <p:spPr>
          <a:xfrm>
            <a:off x="6208574" y="2692281"/>
            <a:ext cx="5878630" cy="1028759"/>
          </a:xfrm>
          <a:prstGeom prst="rect">
            <a:avLst/>
          </a:prstGeom>
        </p:spPr>
      </p:pic>
      <p:pic>
        <p:nvPicPr>
          <p:cNvPr id="13" name="Picture 12">
            <a:extLst>
              <a:ext uri="{FF2B5EF4-FFF2-40B4-BE49-F238E27FC236}">
                <a16:creationId xmlns:a16="http://schemas.microsoft.com/office/drawing/2014/main" id="{7BE0C301-0487-40C4-AE36-0065893502A8}"/>
              </a:ext>
            </a:extLst>
          </p:cNvPr>
          <p:cNvPicPr>
            <a:picLocks noChangeAspect="1"/>
          </p:cNvPicPr>
          <p:nvPr/>
        </p:nvPicPr>
        <p:blipFill>
          <a:blip r:embed="rId9"/>
          <a:stretch>
            <a:fillRect/>
          </a:stretch>
        </p:blipFill>
        <p:spPr>
          <a:xfrm>
            <a:off x="104796" y="2357165"/>
            <a:ext cx="5914417" cy="809783"/>
          </a:xfrm>
          <a:prstGeom prst="rect">
            <a:avLst/>
          </a:prstGeom>
        </p:spPr>
      </p:pic>
      <p:pic>
        <p:nvPicPr>
          <p:cNvPr id="16" name="Picture 15">
            <a:extLst>
              <a:ext uri="{FF2B5EF4-FFF2-40B4-BE49-F238E27FC236}">
                <a16:creationId xmlns:a16="http://schemas.microsoft.com/office/drawing/2014/main" id="{28EE1894-7C88-0CED-C54F-75FA4E3C5D3E}"/>
              </a:ext>
            </a:extLst>
          </p:cNvPr>
          <p:cNvPicPr>
            <a:picLocks noChangeAspect="1"/>
          </p:cNvPicPr>
          <p:nvPr/>
        </p:nvPicPr>
        <p:blipFill>
          <a:blip r:embed="rId10"/>
          <a:stretch>
            <a:fillRect/>
          </a:stretch>
        </p:blipFill>
        <p:spPr>
          <a:xfrm>
            <a:off x="92214" y="4095943"/>
            <a:ext cx="5939579" cy="1950064"/>
          </a:xfrm>
          <a:prstGeom prst="rect">
            <a:avLst/>
          </a:prstGeom>
        </p:spPr>
      </p:pic>
      <p:sp>
        <p:nvSpPr>
          <p:cNvPr id="23" name="TextBox 22">
            <a:extLst>
              <a:ext uri="{FF2B5EF4-FFF2-40B4-BE49-F238E27FC236}">
                <a16:creationId xmlns:a16="http://schemas.microsoft.com/office/drawing/2014/main" id="{B99D0192-E55A-1B6C-EFB6-70ABD4DF9DB5}"/>
              </a:ext>
            </a:extLst>
          </p:cNvPr>
          <p:cNvSpPr txBox="1"/>
          <p:nvPr/>
        </p:nvSpPr>
        <p:spPr>
          <a:xfrm>
            <a:off x="8043377" y="3856449"/>
            <a:ext cx="2201244" cy="338554"/>
          </a:xfrm>
          <a:prstGeom prst="rect">
            <a:avLst/>
          </a:prstGeom>
          <a:noFill/>
        </p:spPr>
        <p:txBody>
          <a:bodyPr wrap="none" rtlCol="0">
            <a:spAutoFit/>
          </a:bodyPr>
          <a:lstStyle/>
          <a:p>
            <a:r>
              <a:rPr lang="en-US" sz="1600" b="1" dirty="0">
                <a:latin typeface="Calibri" panose="020F0502020204030204" pitchFamily="34" charset="0"/>
                <a:ea typeface="Calibri" panose="020F0502020204030204" pitchFamily="34" charset="0"/>
                <a:cs typeface="Calibri" panose="020F0502020204030204" pitchFamily="34" charset="0"/>
              </a:rPr>
              <a:t>VSPs in Orange County:</a:t>
            </a:r>
          </a:p>
        </p:txBody>
      </p:sp>
      <p:pic>
        <p:nvPicPr>
          <p:cNvPr id="25" name="Picture 24">
            <a:extLst>
              <a:ext uri="{FF2B5EF4-FFF2-40B4-BE49-F238E27FC236}">
                <a16:creationId xmlns:a16="http://schemas.microsoft.com/office/drawing/2014/main" id="{4EF09AF5-F3EF-D10D-8BE9-346CAD5D2842}"/>
              </a:ext>
            </a:extLst>
          </p:cNvPr>
          <p:cNvPicPr>
            <a:picLocks noChangeAspect="1"/>
          </p:cNvPicPr>
          <p:nvPr/>
        </p:nvPicPr>
        <p:blipFill>
          <a:blip r:embed="rId11"/>
          <a:stretch>
            <a:fillRect/>
          </a:stretch>
        </p:blipFill>
        <p:spPr>
          <a:xfrm>
            <a:off x="7779901" y="4368040"/>
            <a:ext cx="2728196" cy="1988992"/>
          </a:xfrm>
          <a:prstGeom prst="rect">
            <a:avLst/>
          </a:prstGeom>
        </p:spPr>
      </p:pic>
      <p:pic>
        <p:nvPicPr>
          <p:cNvPr id="3" name="Recorded Sound">
            <a:hlinkClick r:id="" action="ppaction://media"/>
            <a:extLst>
              <a:ext uri="{FF2B5EF4-FFF2-40B4-BE49-F238E27FC236}">
                <a16:creationId xmlns:a16="http://schemas.microsoft.com/office/drawing/2014/main" id="{505E3E6D-2E19-C7F7-C1AC-4725793E357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278123" y="5802325"/>
            <a:ext cx="487363" cy="487363"/>
          </a:xfrm>
          <a:prstGeom prst="rect">
            <a:avLst/>
          </a:prstGeom>
        </p:spPr>
      </p:pic>
    </p:spTree>
    <p:extLst>
      <p:ext uri="{BB962C8B-B14F-4D97-AF65-F5344CB8AC3E}">
        <p14:creationId xmlns:p14="http://schemas.microsoft.com/office/powerpoint/2010/main" val="469280529"/>
      </p:ext>
    </p:extLst>
  </p:cSld>
  <p:clrMapOvr>
    <a:masterClrMapping/>
  </p:clrMapOvr>
  <mc:AlternateContent xmlns:mc="http://schemas.openxmlformats.org/markup-compatibility/2006" xmlns:p14="http://schemas.microsoft.com/office/powerpoint/2010/main">
    <mc:Choice Requires="p14">
      <p:transition spd="slow" p14:dur="2000" advTm="89221"/>
    </mc:Choice>
    <mc:Fallback xmlns="">
      <p:transition spd="slow" advTm="89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2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93F0ADB5-A0B4-4B01-A8C4-FDC34CE2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A6D0FDE-0241-4C21-A720-A69475358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00206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33DDAAC-3587-D444-9567-B54B5DC09039}"/>
              </a:ext>
            </a:extLst>
          </p:cNvPr>
          <p:cNvSpPr/>
          <p:nvPr/>
        </p:nvSpPr>
        <p:spPr>
          <a:xfrm>
            <a:off x="-15595" y="-122299"/>
            <a:ext cx="4654296" cy="6977062"/>
          </a:xfrm>
          <a:prstGeom prst="rect">
            <a:avLst/>
          </a:prstGeom>
          <a:solidFill>
            <a:srgbClr val="2A4D88"/>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b="1" dirty="0">
              <a:solidFill>
                <a:schemeClr val="bg1"/>
              </a:solidFill>
            </a:endParaRPr>
          </a:p>
        </p:txBody>
      </p:sp>
      <p:sp>
        <p:nvSpPr>
          <p:cNvPr id="2" name="Title 1">
            <a:extLst>
              <a:ext uri="{FF2B5EF4-FFF2-40B4-BE49-F238E27FC236}">
                <a16:creationId xmlns:a16="http://schemas.microsoft.com/office/drawing/2014/main" id="{E94EACA9-D45B-498C-9612-162CACE6B9A3}"/>
              </a:ext>
            </a:extLst>
          </p:cNvPr>
          <p:cNvSpPr>
            <a:spLocks noGrp="1"/>
          </p:cNvSpPr>
          <p:nvPr>
            <p:ph type="ctrTitle"/>
          </p:nvPr>
        </p:nvSpPr>
        <p:spPr>
          <a:xfrm>
            <a:off x="516800" y="400541"/>
            <a:ext cx="3589505" cy="1904868"/>
          </a:xfr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82880" tIns="182880" rIns="182880" bIns="182880" rtlCol="0" anchor="ctr">
            <a:noAutofit/>
          </a:bodyPr>
          <a:lstStyle/>
          <a:p>
            <a:r>
              <a:rPr lang="en-US" sz="2000" u="sng" dirty="0">
                <a:solidFill>
                  <a:schemeClr val="bg1"/>
                </a:solidFill>
                <a:latin typeface="Calibri"/>
                <a:ea typeface="Calibri"/>
                <a:cs typeface="Calibri"/>
              </a:rPr>
              <a:t>Ices workflow:</a:t>
            </a:r>
            <a:br>
              <a:rPr lang="en-US" sz="2000" dirty="0">
                <a:solidFill>
                  <a:srgbClr val="FFC000"/>
                </a:solidFill>
                <a:latin typeface="Calibri"/>
                <a:ea typeface="Calibri"/>
                <a:cs typeface="Calibri"/>
              </a:rPr>
            </a:br>
            <a:r>
              <a:rPr lang="en-US" sz="2000" dirty="0">
                <a:solidFill>
                  <a:schemeClr val="accent1"/>
                </a:solidFill>
                <a:latin typeface="Calibri"/>
                <a:ea typeface="Calibri"/>
                <a:cs typeface="Calibri"/>
              </a:rPr>
              <a:t>Adding homelessness documentation</a:t>
            </a:r>
          </a:p>
        </p:txBody>
      </p:sp>
      <p:pic>
        <p:nvPicPr>
          <p:cNvPr id="3" name="Graphic 2">
            <a:extLst>
              <a:ext uri="{FF2B5EF4-FFF2-40B4-BE49-F238E27FC236}">
                <a16:creationId xmlns:a16="http://schemas.microsoft.com/office/drawing/2014/main" id="{51607981-A12B-DDC3-CC28-857A3F3B533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033000" y="5681133"/>
            <a:ext cx="2397051" cy="1350533"/>
          </a:xfrm>
          <a:prstGeom prst="rect">
            <a:avLst/>
          </a:prstGeom>
        </p:spPr>
      </p:pic>
      <p:sp>
        <p:nvSpPr>
          <p:cNvPr id="5" name="Rectangle 4">
            <a:extLst>
              <a:ext uri="{FF2B5EF4-FFF2-40B4-BE49-F238E27FC236}">
                <a16:creationId xmlns:a16="http://schemas.microsoft.com/office/drawing/2014/main" id="{57CE7673-7BDE-4C2D-C50B-E0D58B1DA4F1}"/>
              </a:ext>
            </a:extLst>
          </p:cNvPr>
          <p:cNvSpPr/>
          <p:nvPr/>
        </p:nvSpPr>
        <p:spPr>
          <a:xfrm>
            <a:off x="710119" y="2948778"/>
            <a:ext cx="3589506" cy="24561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342900" indent="-342900">
              <a:buFont typeface="Wingdings" panose="05000000000000000000" pitchFamily="2" charset="2"/>
              <a:buChar char="ü"/>
            </a:pPr>
            <a:r>
              <a:rPr lang="en-US" dirty="0">
                <a:latin typeface="Calibri"/>
                <a:ea typeface="Calibri"/>
                <a:cs typeface="Calibri"/>
              </a:rPr>
              <a:t>ICES Program Entry</a:t>
            </a:r>
          </a:p>
          <a:p>
            <a:pPr marL="342900" indent="-342900">
              <a:buFont typeface="Wingdings" panose="05000000000000000000" pitchFamily="2" charset="2"/>
              <a:buChar char="ü"/>
            </a:pPr>
            <a:r>
              <a:rPr lang="en-US" dirty="0">
                <a:solidFill>
                  <a:schemeClr val="accent1"/>
                </a:solidFill>
                <a:latin typeface="Calibri"/>
                <a:ea typeface="Calibri"/>
                <a:cs typeface="Calibri"/>
              </a:rPr>
              <a:t>Homelessness Documentation</a:t>
            </a:r>
          </a:p>
          <a:p>
            <a:pPr marL="342900" indent="-342900">
              <a:buFont typeface="Wingdings" panose="05000000000000000000" pitchFamily="2" charset="2"/>
              <a:buChar char="ü"/>
            </a:pPr>
            <a:r>
              <a:rPr lang="en-US" dirty="0">
                <a:latin typeface="Calibri"/>
                <a:ea typeface="Calibri"/>
                <a:cs typeface="Calibri"/>
              </a:rPr>
              <a:t>Housing Planning</a:t>
            </a:r>
          </a:p>
          <a:p>
            <a:pPr marL="342900" indent="-342900">
              <a:buFont typeface="Wingdings" panose="05000000000000000000" pitchFamily="2" charset="2"/>
              <a:buChar char="ü"/>
            </a:pPr>
            <a:r>
              <a:rPr lang="en-US" dirty="0">
                <a:solidFill>
                  <a:schemeClr val="bg1"/>
                </a:solidFill>
                <a:latin typeface="Calibri"/>
                <a:ea typeface="Calibri"/>
                <a:cs typeface="Calibri"/>
              </a:rPr>
              <a:t>Assessment &amp; Referral</a:t>
            </a:r>
          </a:p>
          <a:p>
            <a:pPr marL="342900" indent="-342900">
              <a:buFont typeface="Wingdings,Sans-Serif" panose="05000000000000000000" pitchFamily="2" charset="2"/>
              <a:buChar char="ü"/>
            </a:pPr>
            <a:r>
              <a:rPr lang="en-US" dirty="0">
                <a:latin typeface="Calibri"/>
                <a:cs typeface="Calibri"/>
              </a:rPr>
              <a:t>CQ Referral</a:t>
            </a:r>
            <a:endParaRPr lang="en-US" dirty="0">
              <a:solidFill>
                <a:srgbClr val="000000"/>
              </a:solidFill>
              <a:latin typeface="Calibri"/>
              <a:cs typeface="Calibri"/>
            </a:endParaRPr>
          </a:p>
          <a:p>
            <a:pPr marL="342900" indent="-342900">
              <a:buFont typeface="Wingdings,Sans-Serif" panose="05000000000000000000" pitchFamily="2" charset="2"/>
              <a:buChar char="ü"/>
            </a:pPr>
            <a:r>
              <a:rPr lang="en-US" dirty="0">
                <a:latin typeface="Calibri"/>
                <a:cs typeface="Calibri"/>
              </a:rPr>
              <a:t>CQ Prioritization</a:t>
            </a:r>
            <a:endParaRPr lang="en-US" dirty="0"/>
          </a:p>
          <a:p>
            <a:pPr marL="342900" indent="-342900">
              <a:buFont typeface="Wingdings" panose="05000000000000000000" pitchFamily="2" charset="2"/>
              <a:buChar char="ü"/>
            </a:pPr>
            <a:r>
              <a:rPr lang="en-US" dirty="0">
                <a:latin typeface="Calibri"/>
                <a:ea typeface="Calibri"/>
                <a:cs typeface="Calibri"/>
              </a:rPr>
              <a:t>Match Confirmation and Housing Navigation</a:t>
            </a:r>
          </a:p>
          <a:p>
            <a:pPr marL="342900" indent="-342900">
              <a:buFont typeface="Wingdings" panose="05000000000000000000" pitchFamily="2" charset="2"/>
              <a:buChar char="ü"/>
            </a:pPr>
            <a:r>
              <a:rPr lang="en-US" dirty="0">
                <a:latin typeface="Calibri"/>
                <a:ea typeface="Calibri"/>
                <a:cs typeface="Calibri"/>
              </a:rPr>
              <a:t>ICES Data Standards for Participation </a:t>
            </a:r>
          </a:p>
          <a:p>
            <a:endParaRPr lang="en-US" dirty="0">
              <a:latin typeface="Gill Sans MT" panose="020B0502020104020203"/>
              <a:ea typeface="Calibri"/>
              <a:cs typeface="Calibri"/>
            </a:endParaRPr>
          </a:p>
        </p:txBody>
      </p:sp>
      <p:pic>
        <p:nvPicPr>
          <p:cNvPr id="12" name="Picture 11">
            <a:extLst>
              <a:ext uri="{FF2B5EF4-FFF2-40B4-BE49-F238E27FC236}">
                <a16:creationId xmlns:a16="http://schemas.microsoft.com/office/drawing/2014/main" id="{5ADBBAC9-C0C9-D42D-947E-0220CEA2FEF1}"/>
              </a:ext>
            </a:extLst>
          </p:cNvPr>
          <p:cNvPicPr>
            <a:picLocks noChangeAspect="1"/>
          </p:cNvPicPr>
          <p:nvPr/>
        </p:nvPicPr>
        <p:blipFill>
          <a:blip r:embed="rId7"/>
          <a:stretch>
            <a:fillRect/>
          </a:stretch>
        </p:blipFill>
        <p:spPr>
          <a:xfrm>
            <a:off x="6096000" y="84032"/>
            <a:ext cx="3748880" cy="3734435"/>
          </a:xfrm>
          <a:prstGeom prst="rect">
            <a:avLst/>
          </a:prstGeom>
        </p:spPr>
      </p:pic>
      <p:pic>
        <p:nvPicPr>
          <p:cNvPr id="14" name="Picture 13">
            <a:extLst>
              <a:ext uri="{FF2B5EF4-FFF2-40B4-BE49-F238E27FC236}">
                <a16:creationId xmlns:a16="http://schemas.microsoft.com/office/drawing/2014/main" id="{C07FAEDC-32F4-B402-9FA5-84C4EDCB6321}"/>
              </a:ext>
            </a:extLst>
          </p:cNvPr>
          <p:cNvPicPr>
            <a:picLocks noChangeAspect="1"/>
          </p:cNvPicPr>
          <p:nvPr/>
        </p:nvPicPr>
        <p:blipFill>
          <a:blip r:embed="rId8"/>
          <a:stretch>
            <a:fillRect/>
          </a:stretch>
        </p:blipFill>
        <p:spPr>
          <a:xfrm>
            <a:off x="6174927" y="4165801"/>
            <a:ext cx="3669953" cy="2562311"/>
          </a:xfrm>
          <a:prstGeom prst="rect">
            <a:avLst/>
          </a:prstGeom>
        </p:spPr>
      </p:pic>
      <p:pic>
        <p:nvPicPr>
          <p:cNvPr id="16" name="Recorded Sound">
            <a:hlinkClick r:id="" action="ppaction://media"/>
            <a:extLst>
              <a:ext uri="{FF2B5EF4-FFF2-40B4-BE49-F238E27FC236}">
                <a16:creationId xmlns:a16="http://schemas.microsoft.com/office/drawing/2014/main" id="{31834FCE-19DD-E8FE-7939-6B484DFAEC7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82325" y="5521325"/>
            <a:ext cx="487363" cy="487363"/>
          </a:xfrm>
          <a:prstGeom prst="rect">
            <a:avLst/>
          </a:prstGeom>
        </p:spPr>
      </p:pic>
    </p:spTree>
    <p:extLst>
      <p:ext uri="{BB962C8B-B14F-4D97-AF65-F5344CB8AC3E}">
        <p14:creationId xmlns:p14="http://schemas.microsoft.com/office/powerpoint/2010/main" val="19130237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1289"/>
    </mc:Choice>
    <mc:Fallback xmlns="">
      <p:transition spd="slow" advTm="21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494"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93F0ADB5-A0B4-4B01-A8C4-FDC34CE2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A6D0FDE-0241-4C21-A720-A69475358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00206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D0546E00-3085-B8B4-C44E-87DF2C6C7CF9}"/>
              </a:ext>
            </a:extLst>
          </p:cNvPr>
          <p:cNvSpPr/>
          <p:nvPr/>
        </p:nvSpPr>
        <p:spPr>
          <a:xfrm>
            <a:off x="-15595" y="-122299"/>
            <a:ext cx="4654296" cy="6977062"/>
          </a:xfrm>
          <a:prstGeom prst="rect">
            <a:avLst/>
          </a:prstGeom>
          <a:solidFill>
            <a:srgbClr val="2A4D88"/>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b="1">
              <a:solidFill>
                <a:schemeClr val="bg1"/>
              </a:solidFill>
            </a:endParaRPr>
          </a:p>
        </p:txBody>
      </p:sp>
      <p:pic>
        <p:nvPicPr>
          <p:cNvPr id="13" name="Graphic 12">
            <a:extLst>
              <a:ext uri="{FF2B5EF4-FFF2-40B4-BE49-F238E27FC236}">
                <a16:creationId xmlns:a16="http://schemas.microsoft.com/office/drawing/2014/main" id="{32F32F84-AA89-47E1-FD37-8524BF0A386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446535" y="-412154"/>
            <a:ext cx="2824929" cy="1591606"/>
          </a:xfrm>
          <a:prstGeom prst="rect">
            <a:avLst/>
          </a:prstGeom>
        </p:spPr>
      </p:pic>
      <p:pic>
        <p:nvPicPr>
          <p:cNvPr id="3" name="Picture 2">
            <a:extLst>
              <a:ext uri="{FF2B5EF4-FFF2-40B4-BE49-F238E27FC236}">
                <a16:creationId xmlns:a16="http://schemas.microsoft.com/office/drawing/2014/main" id="{AD276777-F13F-5AF0-FA17-15C814D403D8}"/>
              </a:ext>
            </a:extLst>
          </p:cNvPr>
          <p:cNvPicPr>
            <a:picLocks noChangeAspect="1"/>
          </p:cNvPicPr>
          <p:nvPr/>
        </p:nvPicPr>
        <p:blipFill>
          <a:blip r:embed="rId7"/>
          <a:stretch>
            <a:fillRect/>
          </a:stretch>
        </p:blipFill>
        <p:spPr>
          <a:xfrm>
            <a:off x="4813226" y="1297715"/>
            <a:ext cx="7357508" cy="5443327"/>
          </a:xfrm>
          <a:prstGeom prst="rect">
            <a:avLst/>
          </a:prstGeom>
        </p:spPr>
      </p:pic>
      <p:sp>
        <p:nvSpPr>
          <p:cNvPr id="17" name="Arrow: Striped Right 16">
            <a:extLst>
              <a:ext uri="{FF2B5EF4-FFF2-40B4-BE49-F238E27FC236}">
                <a16:creationId xmlns:a16="http://schemas.microsoft.com/office/drawing/2014/main" id="{D4802329-ACC8-636A-4E5F-28B7A4DB33F0}"/>
              </a:ext>
            </a:extLst>
          </p:cNvPr>
          <p:cNvSpPr/>
          <p:nvPr/>
        </p:nvSpPr>
        <p:spPr>
          <a:xfrm>
            <a:off x="3678865" y="2573079"/>
            <a:ext cx="1488558" cy="467833"/>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a:ea typeface="Calibri"/>
              <a:cs typeface="Calibri"/>
            </a:endParaRPr>
          </a:p>
        </p:txBody>
      </p:sp>
      <p:sp>
        <p:nvSpPr>
          <p:cNvPr id="19" name="Arrow: Striped Right 18">
            <a:extLst>
              <a:ext uri="{FF2B5EF4-FFF2-40B4-BE49-F238E27FC236}">
                <a16:creationId xmlns:a16="http://schemas.microsoft.com/office/drawing/2014/main" id="{5224BDC8-5823-FDCC-BBA7-A0694BD4D5BC}"/>
              </a:ext>
            </a:extLst>
          </p:cNvPr>
          <p:cNvSpPr/>
          <p:nvPr/>
        </p:nvSpPr>
        <p:spPr>
          <a:xfrm>
            <a:off x="3678865" y="3785461"/>
            <a:ext cx="1488558" cy="467833"/>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a:ea typeface="Calibri"/>
              <a:cs typeface="Calibri"/>
            </a:endParaRPr>
          </a:p>
        </p:txBody>
      </p:sp>
      <p:sp>
        <p:nvSpPr>
          <p:cNvPr id="21" name="Rectangle 20">
            <a:extLst>
              <a:ext uri="{FF2B5EF4-FFF2-40B4-BE49-F238E27FC236}">
                <a16:creationId xmlns:a16="http://schemas.microsoft.com/office/drawing/2014/main" id="{36A718D7-894A-790C-B61A-3719F28995C8}"/>
              </a:ext>
            </a:extLst>
          </p:cNvPr>
          <p:cNvSpPr/>
          <p:nvPr/>
        </p:nvSpPr>
        <p:spPr>
          <a:xfrm>
            <a:off x="358782" y="2296422"/>
            <a:ext cx="3104707" cy="928556"/>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u="sng" dirty="0">
                <a:latin typeface="Calibri"/>
                <a:ea typeface="Calibri"/>
                <a:cs typeface="Calibri"/>
              </a:rPr>
              <a:t>Required for CES participation</a:t>
            </a:r>
          </a:p>
        </p:txBody>
      </p:sp>
      <p:sp>
        <p:nvSpPr>
          <p:cNvPr id="22" name="Rectangle 21">
            <a:extLst>
              <a:ext uri="{FF2B5EF4-FFF2-40B4-BE49-F238E27FC236}">
                <a16:creationId xmlns:a16="http://schemas.microsoft.com/office/drawing/2014/main" id="{CDD0CBCB-B0EB-3C78-9E4C-5FD069A4A532}"/>
              </a:ext>
            </a:extLst>
          </p:cNvPr>
          <p:cNvSpPr/>
          <p:nvPr/>
        </p:nvSpPr>
        <p:spPr>
          <a:xfrm>
            <a:off x="-213926" y="3946624"/>
            <a:ext cx="4120894" cy="9285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latin typeface="Calibri"/>
                <a:ea typeface="Calibri"/>
                <a:cs typeface="Calibri"/>
              </a:rPr>
              <a:t>Required when a participant:</a:t>
            </a:r>
          </a:p>
          <a:p>
            <a:pPr marL="800100" lvl="1" indent="-342900">
              <a:buFont typeface="Arial" panose="020B0604020202020204" pitchFamily="34" charset="0"/>
              <a:buChar char="•"/>
            </a:pPr>
            <a:r>
              <a:rPr lang="en-US" sz="1600" dirty="0">
                <a:latin typeface="Calibri"/>
                <a:ea typeface="Calibri"/>
                <a:cs typeface="Calibri"/>
              </a:rPr>
              <a:t>Reports any disability </a:t>
            </a:r>
          </a:p>
          <a:p>
            <a:pPr marL="800100" lvl="1" indent="-342900">
              <a:buFont typeface="Arial" panose="020B0604020202020204" pitchFamily="34" charset="0"/>
              <a:buChar char="•"/>
            </a:pPr>
            <a:r>
              <a:rPr lang="en-US" sz="1600" dirty="0">
                <a:latin typeface="Calibri"/>
                <a:ea typeface="Calibri"/>
                <a:cs typeface="Calibri"/>
              </a:rPr>
              <a:t>Meets </a:t>
            </a:r>
            <a:r>
              <a:rPr lang="en-US" sz="1600" b="1" dirty="0">
                <a:latin typeface="Calibri"/>
                <a:ea typeface="Calibri"/>
                <a:cs typeface="Calibri"/>
              </a:rPr>
              <a:t>HUD's definition for Chronic Homelessness</a:t>
            </a:r>
            <a:r>
              <a:rPr lang="en-US" sz="1600" dirty="0">
                <a:latin typeface="Calibri"/>
                <a:ea typeface="Calibri"/>
                <a:cs typeface="Calibri"/>
              </a:rPr>
              <a:t>: </a:t>
            </a:r>
            <a:r>
              <a:rPr lang="en-US" sz="1400" dirty="0">
                <a:latin typeface="Calibri"/>
                <a:ea typeface="Calibri"/>
                <a:cs typeface="Calibri"/>
                <a:hlinkClick r:id="rId8"/>
              </a:rPr>
              <a:t>https://www.hudexchange.info/homelessness-assistance/coc-esg-virtual-binders/coc-esg-homeless-eligibility/definition-of-chronic-homelessness/</a:t>
            </a:r>
            <a:endParaRPr lang="en-US" sz="1400" dirty="0">
              <a:latin typeface="Calibri"/>
              <a:ea typeface="Calibri"/>
              <a:cs typeface="Calibri"/>
            </a:endParaRPr>
          </a:p>
        </p:txBody>
      </p:sp>
      <p:sp>
        <p:nvSpPr>
          <p:cNvPr id="23" name="Arrow: Striped Right 22">
            <a:extLst>
              <a:ext uri="{FF2B5EF4-FFF2-40B4-BE49-F238E27FC236}">
                <a16:creationId xmlns:a16="http://schemas.microsoft.com/office/drawing/2014/main" id="{3EDDC2D5-754A-1A70-DBB3-7DE82D709FE3}"/>
              </a:ext>
            </a:extLst>
          </p:cNvPr>
          <p:cNvSpPr/>
          <p:nvPr/>
        </p:nvSpPr>
        <p:spPr>
          <a:xfrm>
            <a:off x="3724372" y="5705282"/>
            <a:ext cx="1488558" cy="467833"/>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a:ea typeface="Calibri"/>
              <a:cs typeface="Calibri"/>
            </a:endParaRPr>
          </a:p>
        </p:txBody>
      </p:sp>
      <p:sp>
        <p:nvSpPr>
          <p:cNvPr id="24" name="Rectangle 23">
            <a:extLst>
              <a:ext uri="{FF2B5EF4-FFF2-40B4-BE49-F238E27FC236}">
                <a16:creationId xmlns:a16="http://schemas.microsoft.com/office/drawing/2014/main" id="{CA23E9EA-DA93-7CBE-38F2-38AEEC0275E3}"/>
              </a:ext>
            </a:extLst>
          </p:cNvPr>
          <p:cNvSpPr/>
          <p:nvPr/>
        </p:nvSpPr>
        <p:spPr>
          <a:xfrm>
            <a:off x="501189" y="5459459"/>
            <a:ext cx="3104707" cy="9285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600" dirty="0">
                <a:latin typeface="Calibri"/>
                <a:ea typeface="Calibri"/>
                <a:cs typeface="Calibri"/>
              </a:rPr>
              <a:t>Required by Housing Providers upon receiving a housing referral. </a:t>
            </a:r>
            <a:endParaRPr lang="en-US" sz="1600" dirty="0"/>
          </a:p>
        </p:txBody>
      </p:sp>
      <p:sp>
        <p:nvSpPr>
          <p:cNvPr id="4" name="Arrow: Pentagon 3">
            <a:extLst>
              <a:ext uri="{FF2B5EF4-FFF2-40B4-BE49-F238E27FC236}">
                <a16:creationId xmlns:a16="http://schemas.microsoft.com/office/drawing/2014/main" id="{4F6199C2-9CC4-EF72-CBAE-63F1EF497A02}"/>
              </a:ext>
            </a:extLst>
          </p:cNvPr>
          <p:cNvSpPr/>
          <p:nvPr/>
        </p:nvSpPr>
        <p:spPr>
          <a:xfrm>
            <a:off x="-16903" y="369159"/>
            <a:ext cx="5517755" cy="928556"/>
          </a:xfrm>
          <a:prstGeom prst="homePlate">
            <a:avLst/>
          </a:prstGeom>
          <a:solidFill>
            <a:schemeClr val="bg1">
              <a:lumMod val="8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a:ea typeface="Calibri"/>
              <a:cs typeface="Calibri"/>
            </a:endParaRPr>
          </a:p>
        </p:txBody>
      </p:sp>
      <p:sp>
        <p:nvSpPr>
          <p:cNvPr id="6" name="TextBox 5">
            <a:extLst>
              <a:ext uri="{FF2B5EF4-FFF2-40B4-BE49-F238E27FC236}">
                <a16:creationId xmlns:a16="http://schemas.microsoft.com/office/drawing/2014/main" id="{DA3D2F50-5E61-6CC9-AC68-65743CAEB97A}"/>
              </a:ext>
            </a:extLst>
          </p:cNvPr>
          <p:cNvSpPr txBox="1"/>
          <p:nvPr/>
        </p:nvSpPr>
        <p:spPr>
          <a:xfrm>
            <a:off x="-654521" y="491424"/>
            <a:ext cx="6166643" cy="380259"/>
          </a:xfrm>
          <a:prstGeom prst="rect">
            <a:avLst/>
          </a:prstGeom>
          <a:noFill/>
        </p:spPr>
        <p:txBody>
          <a:bodyPr wrap="square" lIns="91440" tIns="45720" rIns="91440" bIns="45720" rtlCol="0" anchor="t">
            <a:noAutofit/>
          </a:bodyPr>
          <a:lstStyle/>
          <a:p>
            <a:pPr algn="ctr">
              <a:lnSpc>
                <a:spcPct val="90000"/>
              </a:lnSpc>
              <a:spcAft>
                <a:spcPts val="600"/>
              </a:spcAft>
            </a:pPr>
            <a:r>
              <a:rPr lang="en-US" sz="2000" b="1" u="sng" dirty="0">
                <a:latin typeface="Calibri"/>
                <a:ea typeface="Calibri"/>
                <a:cs typeface="Calibri"/>
              </a:rPr>
              <a:t>ADDING HOMELESSNESS DOCUMENTATION</a:t>
            </a:r>
            <a:endParaRPr lang="en-US" sz="2000" b="1" u="sng" dirty="0">
              <a:latin typeface="Calibri"/>
              <a:cs typeface="Calibri"/>
            </a:endParaRPr>
          </a:p>
          <a:p>
            <a:pPr algn="ctr">
              <a:lnSpc>
                <a:spcPct val="90000"/>
              </a:lnSpc>
              <a:spcAft>
                <a:spcPts val="600"/>
              </a:spcAft>
            </a:pPr>
            <a:r>
              <a:rPr lang="en-US" sz="2000" dirty="0">
                <a:latin typeface="Calibri"/>
                <a:cs typeface="Calibri"/>
              </a:rPr>
              <a:t>CES HOUSING DOCUMENTATION </a:t>
            </a:r>
            <a:endParaRPr lang="en-US" dirty="0"/>
          </a:p>
        </p:txBody>
      </p:sp>
      <p:sp>
        <p:nvSpPr>
          <p:cNvPr id="7" name="Rectangle 6">
            <a:extLst>
              <a:ext uri="{FF2B5EF4-FFF2-40B4-BE49-F238E27FC236}">
                <a16:creationId xmlns:a16="http://schemas.microsoft.com/office/drawing/2014/main" id="{4BFE4818-DBDE-5B8D-A704-EBCF0EFC4008}"/>
              </a:ext>
            </a:extLst>
          </p:cNvPr>
          <p:cNvSpPr/>
          <p:nvPr/>
        </p:nvSpPr>
        <p:spPr>
          <a:xfrm>
            <a:off x="382713" y="5515591"/>
            <a:ext cx="3247114" cy="914400"/>
          </a:xfrm>
          <a:prstGeom prst="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Recorded Sound">
            <a:hlinkClick r:id="" action="ppaction://media"/>
            <a:extLst>
              <a:ext uri="{FF2B5EF4-FFF2-40B4-BE49-F238E27FC236}">
                <a16:creationId xmlns:a16="http://schemas.microsoft.com/office/drawing/2014/main" id="{80AB20AF-83BF-01CE-854D-0D47835CA83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5605" y="6186309"/>
            <a:ext cx="487363" cy="487363"/>
          </a:xfrm>
          <a:prstGeom prst="rect">
            <a:avLst/>
          </a:prstGeom>
        </p:spPr>
      </p:pic>
    </p:spTree>
    <p:extLst>
      <p:ext uri="{BB962C8B-B14F-4D97-AF65-F5344CB8AC3E}">
        <p14:creationId xmlns:p14="http://schemas.microsoft.com/office/powerpoint/2010/main" val="17941281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64470"/>
    </mc:Choice>
    <mc:Fallback xmlns="">
      <p:transition spd="slow" advTm="64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28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6BBAA39-30D2-227A-0DFE-B38664FEF0EF}"/>
              </a:ext>
            </a:extLst>
          </p:cNvPr>
          <p:cNvSpPr/>
          <p:nvPr/>
        </p:nvSpPr>
        <p:spPr>
          <a:xfrm>
            <a:off x="-15596" y="-122299"/>
            <a:ext cx="6100763" cy="6977062"/>
          </a:xfrm>
          <a:prstGeom prst="rect">
            <a:avLst/>
          </a:prstGeom>
          <a:solidFill>
            <a:srgbClr val="2A4D88"/>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b="1">
              <a:solidFill>
                <a:schemeClr val="bg1"/>
              </a:solidFill>
            </a:endParaRPr>
          </a:p>
        </p:txBody>
      </p:sp>
      <p:sp>
        <p:nvSpPr>
          <p:cNvPr id="10" name="Rectangle 9">
            <a:extLst>
              <a:ext uri="{FF2B5EF4-FFF2-40B4-BE49-F238E27FC236}">
                <a16:creationId xmlns:a16="http://schemas.microsoft.com/office/drawing/2014/main" id="{6515FC82-3453-4CBE-8895-4CCFF33952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4182" y="964692"/>
            <a:ext cx="6885432"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5FD847B-65C0-4027-8DFC-70CB42451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7802" y="1128683"/>
            <a:ext cx="6558192"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a:extLst>
              <a:ext uri="{FF2B5EF4-FFF2-40B4-BE49-F238E27FC236}">
                <a16:creationId xmlns:a16="http://schemas.microsoft.com/office/drawing/2014/main" id="{634EC036-0C35-6EA3-B0B2-DB6D39FCD5EF}"/>
              </a:ext>
            </a:extLst>
          </p:cNvPr>
          <p:cNvPicPr>
            <a:picLocks noChangeAspect="1"/>
          </p:cNvPicPr>
          <p:nvPr/>
        </p:nvPicPr>
        <p:blipFill>
          <a:blip r:embed="rId6"/>
          <a:stretch>
            <a:fillRect/>
          </a:stretch>
        </p:blipFill>
        <p:spPr>
          <a:xfrm>
            <a:off x="4657802" y="1784482"/>
            <a:ext cx="6558192" cy="3000372"/>
          </a:xfrm>
          <a:prstGeom prst="rect">
            <a:avLst/>
          </a:prstGeom>
        </p:spPr>
      </p:pic>
      <p:sp>
        <p:nvSpPr>
          <p:cNvPr id="6" name="Arrow: Pentagon 5">
            <a:extLst>
              <a:ext uri="{FF2B5EF4-FFF2-40B4-BE49-F238E27FC236}">
                <a16:creationId xmlns:a16="http://schemas.microsoft.com/office/drawing/2014/main" id="{AF2AB345-ACC9-B03E-65DB-B942FE4B4126}"/>
              </a:ext>
            </a:extLst>
          </p:cNvPr>
          <p:cNvSpPr/>
          <p:nvPr/>
        </p:nvSpPr>
        <p:spPr>
          <a:xfrm>
            <a:off x="-16903" y="369159"/>
            <a:ext cx="5517755" cy="928556"/>
          </a:xfrm>
          <a:prstGeom prst="homePlate">
            <a:avLst/>
          </a:prstGeom>
          <a:solidFill>
            <a:schemeClr val="bg1">
              <a:lumMod val="8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a:ea typeface="Calibri"/>
              <a:cs typeface="Calibri"/>
            </a:endParaRPr>
          </a:p>
        </p:txBody>
      </p:sp>
      <p:sp>
        <p:nvSpPr>
          <p:cNvPr id="7" name="TextBox 6">
            <a:extLst>
              <a:ext uri="{FF2B5EF4-FFF2-40B4-BE49-F238E27FC236}">
                <a16:creationId xmlns:a16="http://schemas.microsoft.com/office/drawing/2014/main" id="{C3727DBF-F3C8-5BBD-B9E1-CEAC47EB0997}"/>
              </a:ext>
            </a:extLst>
          </p:cNvPr>
          <p:cNvSpPr txBox="1"/>
          <p:nvPr/>
        </p:nvSpPr>
        <p:spPr>
          <a:xfrm>
            <a:off x="-624497" y="546641"/>
            <a:ext cx="6166643" cy="380259"/>
          </a:xfrm>
          <a:prstGeom prst="rect">
            <a:avLst/>
          </a:prstGeom>
          <a:noFill/>
        </p:spPr>
        <p:txBody>
          <a:bodyPr wrap="square" lIns="91440" tIns="45720" rIns="91440" bIns="45720" rtlCol="0" anchor="t">
            <a:noAutofit/>
          </a:bodyPr>
          <a:lstStyle/>
          <a:p>
            <a:pPr algn="ctr">
              <a:lnSpc>
                <a:spcPct val="90000"/>
              </a:lnSpc>
              <a:spcAft>
                <a:spcPts val="600"/>
              </a:spcAft>
            </a:pPr>
            <a:r>
              <a:rPr lang="en-US" sz="2000" b="1" u="sng" dirty="0">
                <a:latin typeface="Calibri"/>
                <a:ea typeface="Calibri"/>
                <a:cs typeface="Calibri"/>
              </a:rPr>
              <a:t>ADDING HOMELESSNESS DOCUMENTATION:</a:t>
            </a:r>
          </a:p>
          <a:p>
            <a:pPr algn="ctr">
              <a:lnSpc>
                <a:spcPct val="90000"/>
              </a:lnSpc>
              <a:spcAft>
                <a:spcPts val="600"/>
              </a:spcAft>
            </a:pPr>
            <a:r>
              <a:rPr lang="en-US" sz="2000" dirty="0">
                <a:latin typeface="Calibri"/>
                <a:ea typeface="Calibri"/>
                <a:cs typeface="Calibri"/>
              </a:rPr>
              <a:t>WHERE TO LOCATE CES FORMS</a:t>
            </a:r>
            <a:endParaRPr lang="en-US" dirty="0"/>
          </a:p>
        </p:txBody>
      </p:sp>
      <p:sp>
        <p:nvSpPr>
          <p:cNvPr id="4" name="Text Placeholder 3">
            <a:extLst>
              <a:ext uri="{FF2B5EF4-FFF2-40B4-BE49-F238E27FC236}">
                <a16:creationId xmlns:a16="http://schemas.microsoft.com/office/drawing/2014/main" id="{11AB4919-90AA-8BF5-5D29-D645A1EFB97B}"/>
              </a:ext>
            </a:extLst>
          </p:cNvPr>
          <p:cNvSpPr>
            <a:spLocks noGrp="1"/>
          </p:cNvSpPr>
          <p:nvPr>
            <p:ph type="body" sz="half" idx="2"/>
          </p:nvPr>
        </p:nvSpPr>
        <p:spPr>
          <a:xfrm>
            <a:off x="3836540" y="5126114"/>
            <a:ext cx="8656589" cy="536675"/>
          </a:xfrm>
        </p:spPr>
        <p:txBody>
          <a:bodyPr vert="horz" lIns="91440" tIns="45720" rIns="91440" bIns="45720" rtlCol="0">
            <a:normAutofit/>
          </a:bodyPr>
          <a:lstStyle/>
          <a:p>
            <a:r>
              <a:rPr lang="en-US" sz="1200" b="1" dirty="0">
                <a:solidFill>
                  <a:schemeClr val="tx1"/>
                </a:solidFill>
                <a:latin typeface="Calibri"/>
                <a:ea typeface="Calibri"/>
                <a:cs typeface="Calibri"/>
              </a:rPr>
              <a:t>CES Partner Documents can be found at </a:t>
            </a:r>
            <a:r>
              <a:rPr lang="en-US" sz="1200" b="1" dirty="0">
                <a:solidFill>
                  <a:srgbClr val="0C97B8"/>
                </a:solidFill>
                <a:latin typeface="Calibri"/>
                <a:ea typeface="Calibri"/>
                <a:cs typeface="Calibri"/>
                <a:hlinkClick r:id="rId7">
                  <a:extLst>
                    <a:ext uri="{A12FA001-AC4F-418D-AE19-62706E023703}">
                      <ahyp:hlinkClr xmlns:ahyp="http://schemas.microsoft.com/office/drawing/2018/hyperlinkcolor" val="tx"/>
                    </a:ext>
                  </a:extLst>
                </a:hlinkClick>
              </a:rPr>
              <a:t>OCgov.com </a:t>
            </a:r>
            <a:endParaRPr lang="en-US" sz="1200" b="1" dirty="0">
              <a:solidFill>
                <a:srgbClr val="0C97B8"/>
              </a:solidFill>
              <a:latin typeface="Calibri"/>
              <a:ea typeface="Calibri"/>
              <a:cs typeface="Calibri"/>
            </a:endParaRPr>
          </a:p>
        </p:txBody>
      </p:sp>
      <p:sp>
        <p:nvSpPr>
          <p:cNvPr id="11" name="TextBox 10">
            <a:extLst>
              <a:ext uri="{FF2B5EF4-FFF2-40B4-BE49-F238E27FC236}">
                <a16:creationId xmlns:a16="http://schemas.microsoft.com/office/drawing/2014/main" id="{1353F8FF-53DE-C3BC-CB60-3E51D9D6A0ED}"/>
              </a:ext>
            </a:extLst>
          </p:cNvPr>
          <p:cNvSpPr txBox="1"/>
          <p:nvPr/>
        </p:nvSpPr>
        <p:spPr>
          <a:xfrm>
            <a:off x="-141897" y="2830185"/>
            <a:ext cx="4630305" cy="2126864"/>
          </a:xfrm>
          <a:prstGeom prst="rect">
            <a:avLst/>
          </a:prstGeom>
          <a:noFill/>
        </p:spPr>
        <p:txBody>
          <a:bodyPr wrap="square" lIns="91440" tIns="45720" rIns="91440" bIns="45720" rtlCol="0" anchor="t">
            <a:spAutoFit/>
          </a:bodyPr>
          <a:lstStyle/>
          <a:p>
            <a:pPr marL="285750" indent="-285750" algn="ctr">
              <a:lnSpc>
                <a:spcPct val="150000"/>
              </a:lnSpc>
              <a:buFont typeface="Wingdings"/>
              <a:buChar char="ü"/>
            </a:pPr>
            <a:r>
              <a:rPr lang="en-US" dirty="0">
                <a:solidFill>
                  <a:schemeClr val="bg1"/>
                </a:solidFill>
                <a:latin typeface="Calibri"/>
                <a:ea typeface="Calibri"/>
                <a:cs typeface="Calibri"/>
              </a:rPr>
              <a:t>Agency Homeless Verification, Third-Party</a:t>
            </a:r>
            <a:endParaRPr lang="en-US" dirty="0">
              <a:solidFill>
                <a:schemeClr val="bg1"/>
              </a:solidFill>
              <a:latin typeface="Gill Sans MT" panose="020B0502020104020203"/>
              <a:ea typeface="Calibri"/>
              <a:cs typeface="Calibri"/>
            </a:endParaRPr>
          </a:p>
          <a:p>
            <a:pPr marL="285750" indent="-285750" algn="ctr">
              <a:lnSpc>
                <a:spcPct val="150000"/>
              </a:lnSpc>
              <a:buFont typeface="Wingdings"/>
              <a:buChar char="ü"/>
            </a:pPr>
            <a:r>
              <a:rPr lang="en-US" dirty="0">
                <a:solidFill>
                  <a:schemeClr val="bg1"/>
                </a:solidFill>
                <a:latin typeface="Calibri"/>
                <a:ea typeface="Calibri"/>
                <a:cs typeface="Calibri"/>
              </a:rPr>
              <a:t>Homeless Verification, Self-Certification</a:t>
            </a:r>
            <a:endParaRPr lang="en-US" dirty="0">
              <a:solidFill>
                <a:schemeClr val="bg1"/>
              </a:solidFill>
              <a:latin typeface="Gill Sans MT" panose="020B0502020104020203"/>
              <a:ea typeface="Calibri"/>
              <a:cs typeface="Calibri"/>
            </a:endParaRPr>
          </a:p>
          <a:p>
            <a:pPr marL="285750" indent="-285750" algn="ctr">
              <a:lnSpc>
                <a:spcPct val="150000"/>
              </a:lnSpc>
              <a:buFont typeface="Wingdings"/>
              <a:buChar char="ü"/>
            </a:pPr>
            <a:r>
              <a:rPr lang="en-US" dirty="0">
                <a:solidFill>
                  <a:schemeClr val="bg1"/>
                </a:solidFill>
                <a:latin typeface="Calibri"/>
                <a:ea typeface="Calibri"/>
                <a:cs typeface="Calibri"/>
              </a:rPr>
              <a:t>At-Risk of Homelessness Verification </a:t>
            </a:r>
          </a:p>
          <a:p>
            <a:pPr marL="285750" indent="-285750" algn="ctr">
              <a:lnSpc>
                <a:spcPct val="150000"/>
              </a:lnSpc>
              <a:buFont typeface="Wingdings"/>
              <a:buChar char="ü"/>
            </a:pPr>
            <a:r>
              <a:rPr lang="en-US" dirty="0">
                <a:solidFill>
                  <a:schemeClr val="bg1"/>
                </a:solidFill>
                <a:latin typeface="Calibri"/>
                <a:ea typeface="Calibri"/>
                <a:cs typeface="Calibri"/>
              </a:rPr>
              <a:t>Universal PHA Disability Verification</a:t>
            </a:r>
          </a:p>
          <a:p>
            <a:pPr marL="285750" indent="-285750" algn="ctr">
              <a:lnSpc>
                <a:spcPct val="150000"/>
              </a:lnSpc>
              <a:buFont typeface="Wingdings"/>
              <a:buChar char="ü"/>
            </a:pPr>
            <a:r>
              <a:rPr lang="en-US" dirty="0">
                <a:solidFill>
                  <a:schemeClr val="bg1"/>
                </a:solidFill>
                <a:latin typeface="Calibri"/>
                <a:cs typeface="Calibri"/>
              </a:rPr>
              <a:t>PHA FAQS</a:t>
            </a:r>
            <a:endParaRPr lang="en-US" dirty="0">
              <a:solidFill>
                <a:schemeClr val="bg1"/>
              </a:solidFill>
              <a:latin typeface="Calibri"/>
              <a:ea typeface="Calibri"/>
              <a:cs typeface="Calibri"/>
            </a:endParaRPr>
          </a:p>
        </p:txBody>
      </p:sp>
      <p:pic>
        <p:nvPicPr>
          <p:cNvPr id="13" name="Graphic 12">
            <a:extLst>
              <a:ext uri="{FF2B5EF4-FFF2-40B4-BE49-F238E27FC236}">
                <a16:creationId xmlns:a16="http://schemas.microsoft.com/office/drawing/2014/main" id="{B24E5656-BB37-5D9C-BE7F-D11194A9326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226285" y="-495770"/>
            <a:ext cx="3266844" cy="1833934"/>
          </a:xfrm>
          <a:prstGeom prst="rect">
            <a:avLst/>
          </a:prstGeom>
        </p:spPr>
      </p:pic>
      <p:pic>
        <p:nvPicPr>
          <p:cNvPr id="3" name="Graphic 2" descr="Closed book with solid fill">
            <a:extLst>
              <a:ext uri="{FF2B5EF4-FFF2-40B4-BE49-F238E27FC236}">
                <a16:creationId xmlns:a16="http://schemas.microsoft.com/office/drawing/2014/main" id="{7E8458F5-034F-D7F7-771F-5A4BCF01B50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037" y="5203791"/>
            <a:ext cx="914400" cy="914400"/>
          </a:xfrm>
          <a:prstGeom prst="rect">
            <a:avLst/>
          </a:prstGeom>
        </p:spPr>
      </p:pic>
      <p:sp>
        <p:nvSpPr>
          <p:cNvPr id="16" name="TextBox 15">
            <a:extLst>
              <a:ext uri="{FF2B5EF4-FFF2-40B4-BE49-F238E27FC236}">
                <a16:creationId xmlns:a16="http://schemas.microsoft.com/office/drawing/2014/main" id="{3C248994-51DF-56E3-1DBD-BF5FC145DE8A}"/>
              </a:ext>
            </a:extLst>
          </p:cNvPr>
          <p:cNvSpPr txBox="1"/>
          <p:nvPr/>
        </p:nvSpPr>
        <p:spPr>
          <a:xfrm>
            <a:off x="812386" y="5360295"/>
            <a:ext cx="4382575" cy="646331"/>
          </a:xfrm>
          <a:prstGeom prst="rect">
            <a:avLst/>
          </a:prstGeom>
          <a:noFill/>
        </p:spPr>
        <p:txBody>
          <a:bodyPr wrap="square">
            <a:spAutoFit/>
          </a:bodyPr>
          <a:lstStyle/>
          <a:p>
            <a:r>
              <a:rPr lang="en-US" b="0" i="0" dirty="0">
                <a:solidFill>
                  <a:srgbClr val="FFC000"/>
                </a:solidFill>
                <a:effectLst/>
                <a:latin typeface="Segoe UI" panose="020B0502040204020203" pitchFamily="34" charset="0"/>
              </a:rPr>
              <a:t>For a current list of CES documents, please click </a:t>
            </a:r>
            <a:r>
              <a:rPr lang="en-US" b="0" i="0" u="sng" dirty="0">
                <a:solidFill>
                  <a:srgbClr val="00B0F0"/>
                </a:solidFill>
                <a:effectLst/>
                <a:latin typeface="Segoe UI" panose="020B0502040204020203" pitchFamily="34" charset="0"/>
                <a:hlinkClick r:id="rId12" tooltip="https://ceo.ocgov.com/page/ces-partner-documents-and-resources">
                  <a:extLst>
                    <a:ext uri="{A12FA001-AC4F-418D-AE19-62706E023703}">
                      <ahyp:hlinkClr xmlns:ahyp="http://schemas.microsoft.com/office/drawing/2018/hyperlinkcolor" val="tx"/>
                    </a:ext>
                  </a:extLst>
                </a:hlinkClick>
              </a:rPr>
              <a:t>here</a:t>
            </a:r>
            <a:r>
              <a:rPr lang="en-US" b="0" i="0" dirty="0">
                <a:solidFill>
                  <a:srgbClr val="FFC000"/>
                </a:solidFill>
                <a:effectLst/>
                <a:latin typeface="Segoe UI" panose="020B0502040204020203" pitchFamily="34" charset="0"/>
              </a:rPr>
              <a:t>. </a:t>
            </a:r>
            <a:r>
              <a:rPr lang="en-US" b="0" i="0" dirty="0">
                <a:solidFill>
                  <a:srgbClr val="000000"/>
                </a:solidFill>
                <a:effectLst/>
                <a:latin typeface="Segoe UI" panose="020B0502040204020203" pitchFamily="34" charset="0"/>
              </a:rPr>
              <a:t> </a:t>
            </a:r>
            <a:endParaRPr lang="en-US" dirty="0"/>
          </a:p>
        </p:txBody>
      </p:sp>
      <p:pic>
        <p:nvPicPr>
          <p:cNvPr id="20" name="Recorded Sound">
            <a:hlinkClick r:id="" action="ppaction://media"/>
            <a:extLst>
              <a:ext uri="{FF2B5EF4-FFF2-40B4-BE49-F238E27FC236}">
                <a16:creationId xmlns:a16="http://schemas.microsoft.com/office/drawing/2014/main" id="{4A8457DB-613E-D86B-BEDE-06CA79F5395A}"/>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1379614" y="6242510"/>
            <a:ext cx="487363" cy="487363"/>
          </a:xfrm>
          <a:prstGeom prst="rect">
            <a:avLst/>
          </a:prstGeom>
        </p:spPr>
      </p:pic>
    </p:spTree>
    <p:custDataLst>
      <p:tags r:id="rId1"/>
    </p:custDataLst>
    <p:extLst>
      <p:ext uri="{BB962C8B-B14F-4D97-AF65-F5344CB8AC3E}">
        <p14:creationId xmlns:p14="http://schemas.microsoft.com/office/powerpoint/2010/main" val="3418689367"/>
      </p:ext>
    </p:extLst>
  </p:cSld>
  <p:clrMapOvr>
    <a:masterClrMapping/>
  </p:clrMapOvr>
  <mc:AlternateContent xmlns:mc="http://schemas.openxmlformats.org/markup-compatibility/2006" xmlns:p14="http://schemas.microsoft.com/office/powerpoint/2010/main">
    <mc:Choice Requires="p14">
      <p:transition spd="slow" p14:dur="2000" advTm="8150"/>
    </mc:Choice>
    <mc:Fallback xmlns="">
      <p:transition spd="slow" advTm="8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20"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A4D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4446">
            <a:extLst>
              <a:ext uri="{FF2B5EF4-FFF2-40B4-BE49-F238E27FC236}">
                <a16:creationId xmlns:a16="http://schemas.microsoft.com/office/drawing/2014/main" id="{D2A232DF-A5A5-5BC7-3273-F9465CEB196A}"/>
              </a:ext>
            </a:extLst>
          </p:cNvPr>
          <p:cNvSpPr txBox="1"/>
          <p:nvPr/>
        </p:nvSpPr>
        <p:spPr>
          <a:xfrm>
            <a:off x="1706062" y="2291262"/>
            <a:ext cx="8779512" cy="2879256"/>
          </a:xfrm>
          <a:prstGeom prst="rect">
            <a:avLst/>
          </a:prstGeom>
        </p:spPr>
        <p:txBody>
          <a:bodyPr rot="0" spcFirstLastPara="0" vert="horz" lIns="91440" tIns="45720" rIns="91440" bIns="45720" numCol="1" spcCol="0" rtlCol="0" fromWordArt="0" anchorCtr="0" forceAA="0" compatLnSpc="1">
            <a:prstTxWarp prst="textNoShape">
              <a:avLst/>
            </a:prstTxWarp>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228600">
              <a:spcBef>
                <a:spcPts val="1000"/>
              </a:spcBef>
              <a:buClr>
                <a:schemeClr val="accent2"/>
              </a:buClr>
              <a:buFont typeface="Arial" panose="020B0604020202020204" pitchFamily="34" charset="0"/>
              <a:buChar char="•"/>
            </a:pPr>
            <a:r>
              <a:rPr lang="en-US" dirty="0">
                <a:solidFill>
                  <a:srgbClr val="404040"/>
                </a:solidFill>
              </a:rPr>
              <a:t>​</a:t>
            </a:r>
            <a:r>
              <a:rPr lang="en-US" u="sng" dirty="0">
                <a:solidFill>
                  <a:srgbClr val="404040"/>
                </a:solidFill>
              </a:rPr>
              <a:t>All verifications, regardless of source, must answer</a:t>
            </a:r>
            <a:r>
              <a:rPr lang="en-US" dirty="0">
                <a:solidFill>
                  <a:srgbClr val="404040"/>
                </a:solidFill>
              </a:rPr>
              <a:t>:</a:t>
            </a:r>
          </a:p>
          <a:p>
            <a:pPr indent="-228600">
              <a:spcBef>
                <a:spcPts val="1000"/>
              </a:spcBef>
              <a:buClr>
                <a:schemeClr val="accent2"/>
              </a:buClr>
              <a:buFont typeface="Arial" panose="020B0604020202020204" pitchFamily="34" charset="0"/>
              <a:buChar char="•"/>
            </a:pPr>
            <a:r>
              <a:rPr lang="en-US" b="1" dirty="0">
                <a:solidFill>
                  <a:srgbClr val="404040"/>
                </a:solidFill>
              </a:rPr>
              <a:t>When </a:t>
            </a:r>
            <a:r>
              <a:rPr lang="en-US" dirty="0">
                <a:solidFill>
                  <a:srgbClr val="404040"/>
                </a:solidFill>
              </a:rPr>
              <a:t>= What months or how frequently did they encounter the participant?​</a:t>
            </a:r>
          </a:p>
          <a:p>
            <a:pPr indent="-228600">
              <a:spcBef>
                <a:spcPts val="1000"/>
              </a:spcBef>
              <a:buClr>
                <a:schemeClr val="accent2"/>
              </a:buClr>
              <a:buFont typeface="Arial" panose="020B0604020202020204" pitchFamily="34" charset="0"/>
              <a:buChar char="•"/>
            </a:pPr>
            <a:r>
              <a:rPr lang="en-US" b="1" dirty="0">
                <a:solidFill>
                  <a:srgbClr val="404040"/>
                </a:solidFill>
              </a:rPr>
              <a:t>Where </a:t>
            </a:r>
            <a:r>
              <a:rPr lang="en-US" dirty="0">
                <a:solidFill>
                  <a:srgbClr val="404040"/>
                </a:solidFill>
              </a:rPr>
              <a:t>= Where did the encounters take place?​</a:t>
            </a:r>
          </a:p>
          <a:p>
            <a:pPr indent="-228600">
              <a:spcBef>
                <a:spcPts val="1000"/>
              </a:spcBef>
              <a:buClr>
                <a:schemeClr val="accent2"/>
              </a:buClr>
              <a:buFont typeface="Arial" panose="020B0604020202020204" pitchFamily="34" charset="0"/>
              <a:buChar char="•"/>
            </a:pPr>
            <a:r>
              <a:rPr lang="en-US" b="1" dirty="0">
                <a:solidFill>
                  <a:srgbClr val="404040"/>
                </a:solidFill>
              </a:rPr>
              <a:t>What </a:t>
            </a:r>
            <a:r>
              <a:rPr lang="en-US" dirty="0">
                <a:solidFill>
                  <a:srgbClr val="404040"/>
                </a:solidFill>
              </a:rPr>
              <a:t>= What services were provided to the participant?​</a:t>
            </a:r>
          </a:p>
          <a:p>
            <a:pPr indent="-228600">
              <a:spcBef>
                <a:spcPts val="1000"/>
              </a:spcBef>
              <a:buClr>
                <a:schemeClr val="accent2"/>
              </a:buClr>
              <a:buFont typeface="Arial" panose="020B0604020202020204" pitchFamily="34" charset="0"/>
              <a:buChar char="•"/>
            </a:pPr>
            <a:r>
              <a:rPr lang="en-US" b="1" dirty="0">
                <a:solidFill>
                  <a:srgbClr val="404040"/>
                </a:solidFill>
              </a:rPr>
              <a:t>How </a:t>
            </a:r>
            <a:r>
              <a:rPr lang="en-US" dirty="0">
                <a:solidFill>
                  <a:srgbClr val="404040"/>
                </a:solidFill>
              </a:rPr>
              <a:t>= How does the verifier know the participant is experiencing literal homelessness? ​</a:t>
            </a:r>
          </a:p>
        </p:txBody>
      </p:sp>
      <p:sp>
        <p:nvSpPr>
          <p:cNvPr id="4" name="Arrow: Pentagon 3">
            <a:extLst>
              <a:ext uri="{FF2B5EF4-FFF2-40B4-BE49-F238E27FC236}">
                <a16:creationId xmlns:a16="http://schemas.microsoft.com/office/drawing/2014/main" id="{AAE057E8-00D5-0816-304C-30F1AF7EE6E0}"/>
              </a:ext>
            </a:extLst>
          </p:cNvPr>
          <p:cNvSpPr/>
          <p:nvPr/>
        </p:nvSpPr>
        <p:spPr>
          <a:xfrm>
            <a:off x="4363" y="369159"/>
            <a:ext cx="5517755" cy="928556"/>
          </a:xfrm>
          <a:prstGeom prst="homePlate">
            <a:avLst/>
          </a:prstGeom>
          <a:solidFill>
            <a:schemeClr val="bg1">
              <a:lumMod val="8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1094B64-ECDC-FB27-82E1-77C0EE5747B3}"/>
              </a:ext>
            </a:extLst>
          </p:cNvPr>
          <p:cNvSpPr txBox="1"/>
          <p:nvPr/>
        </p:nvSpPr>
        <p:spPr>
          <a:xfrm>
            <a:off x="-590273" y="568728"/>
            <a:ext cx="6166643" cy="380259"/>
          </a:xfrm>
          <a:prstGeom prst="rect">
            <a:avLst/>
          </a:prstGeom>
          <a:noFill/>
        </p:spPr>
        <p:txBody>
          <a:bodyPr wrap="square" lIns="91440" tIns="45720" rIns="91440" bIns="45720" rtlCol="0" anchor="t">
            <a:noAutofit/>
          </a:bodyPr>
          <a:lstStyle/>
          <a:p>
            <a:pPr algn="ctr">
              <a:lnSpc>
                <a:spcPct val="90000"/>
              </a:lnSpc>
              <a:spcAft>
                <a:spcPts val="600"/>
              </a:spcAft>
            </a:pPr>
            <a:r>
              <a:rPr lang="en-US" sz="2000" b="1" u="sng" dirty="0">
                <a:latin typeface="Calibri"/>
                <a:cs typeface="Calibri"/>
              </a:rPr>
              <a:t>ADDING HOMELESSNESS DOCUMENTATION:</a:t>
            </a:r>
            <a:endParaRPr lang="en-US" sz="2000" dirty="0">
              <a:latin typeface="Gill Sans MT" panose="020B0502020104020203"/>
              <a:cs typeface="Calibri"/>
            </a:endParaRPr>
          </a:p>
          <a:p>
            <a:pPr algn="ctr">
              <a:lnSpc>
                <a:spcPct val="90000"/>
              </a:lnSpc>
              <a:spcAft>
                <a:spcPts val="600"/>
              </a:spcAft>
            </a:pPr>
            <a:r>
              <a:rPr lang="en-US" sz="2000" dirty="0">
                <a:latin typeface="Calibri"/>
                <a:cs typeface="Calibri"/>
              </a:rPr>
              <a:t>REQUIRED INFORMATION</a:t>
            </a:r>
            <a:endParaRPr lang="en-US" dirty="0"/>
          </a:p>
        </p:txBody>
      </p:sp>
      <p:pic>
        <p:nvPicPr>
          <p:cNvPr id="2" name="Graphic 1">
            <a:extLst>
              <a:ext uri="{FF2B5EF4-FFF2-40B4-BE49-F238E27FC236}">
                <a16:creationId xmlns:a16="http://schemas.microsoft.com/office/drawing/2014/main" id="{F46006BD-614B-1B74-C494-10436BA9DA8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43244" y="4572459"/>
            <a:ext cx="2824929" cy="1591606"/>
          </a:xfrm>
          <a:prstGeom prst="rect">
            <a:avLst/>
          </a:prstGeom>
        </p:spPr>
      </p:pic>
      <p:pic>
        <p:nvPicPr>
          <p:cNvPr id="3" name="Recorded Sound">
            <a:hlinkClick r:id="" action="ppaction://media"/>
            <a:extLst>
              <a:ext uri="{FF2B5EF4-FFF2-40B4-BE49-F238E27FC236}">
                <a16:creationId xmlns:a16="http://schemas.microsoft.com/office/drawing/2014/main" id="{19C638E6-5E2D-FC2A-8CF6-DDA92ABA3B5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8173" y="6267351"/>
            <a:ext cx="487363" cy="487363"/>
          </a:xfrm>
          <a:prstGeom prst="rect">
            <a:avLst/>
          </a:prstGeom>
        </p:spPr>
      </p:pic>
    </p:spTree>
    <p:extLst>
      <p:ext uri="{BB962C8B-B14F-4D97-AF65-F5344CB8AC3E}">
        <p14:creationId xmlns:p14="http://schemas.microsoft.com/office/powerpoint/2010/main" val="1173227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3601"/>
    </mc:Choice>
    <mc:Fallback xmlns="">
      <p:transition spd="slow" advTm="23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6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93F0ADB5-A0B4-4B01-A8C4-FDC34CE2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A6D0FDE-0241-4C21-A720-A69475358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2A4D8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Arrow: Pentagon 3">
            <a:extLst>
              <a:ext uri="{FF2B5EF4-FFF2-40B4-BE49-F238E27FC236}">
                <a16:creationId xmlns:a16="http://schemas.microsoft.com/office/drawing/2014/main" id="{4CCE466A-7B10-270E-E762-5D86C8FAB419}"/>
              </a:ext>
            </a:extLst>
          </p:cNvPr>
          <p:cNvSpPr/>
          <p:nvPr/>
        </p:nvSpPr>
        <p:spPr>
          <a:xfrm>
            <a:off x="4363" y="369159"/>
            <a:ext cx="5517755" cy="928556"/>
          </a:xfrm>
          <a:prstGeom prst="homePlate">
            <a:avLst/>
          </a:prstGeom>
          <a:solidFill>
            <a:schemeClr val="bg1">
              <a:lumMod val="8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F97464E-AAB6-A038-CEBE-75CC070E2B33}"/>
              </a:ext>
            </a:extLst>
          </p:cNvPr>
          <p:cNvSpPr txBox="1"/>
          <p:nvPr/>
        </p:nvSpPr>
        <p:spPr>
          <a:xfrm>
            <a:off x="-837888" y="489696"/>
            <a:ext cx="6166643" cy="380259"/>
          </a:xfrm>
          <a:prstGeom prst="rect">
            <a:avLst/>
          </a:prstGeom>
          <a:noFill/>
        </p:spPr>
        <p:txBody>
          <a:bodyPr wrap="square" lIns="91440" tIns="45720" rIns="91440" bIns="45720" rtlCol="0" anchor="t">
            <a:noAutofit/>
          </a:bodyPr>
          <a:lstStyle/>
          <a:p>
            <a:pPr algn="ctr">
              <a:lnSpc>
                <a:spcPct val="90000"/>
              </a:lnSpc>
              <a:spcAft>
                <a:spcPts val="600"/>
              </a:spcAft>
            </a:pPr>
            <a:r>
              <a:rPr lang="en-US" sz="1800" b="1" u="sng" dirty="0">
                <a:latin typeface="Calibri"/>
                <a:cs typeface="Calibri"/>
              </a:rPr>
              <a:t>ADDING HOMELESSNESS DOCUMENTATION:</a:t>
            </a:r>
          </a:p>
          <a:p>
            <a:pPr algn="ctr">
              <a:lnSpc>
                <a:spcPct val="90000"/>
              </a:lnSpc>
              <a:spcAft>
                <a:spcPts val="600"/>
              </a:spcAft>
            </a:pPr>
            <a:r>
              <a:rPr lang="en-US" b="1" dirty="0">
                <a:latin typeface="Calibri"/>
                <a:cs typeface="Calibri"/>
              </a:rPr>
              <a:t>AGENCY THIRD PARTY FORM</a:t>
            </a:r>
            <a:endParaRPr lang="en-US" sz="1800" dirty="0">
              <a:latin typeface="Gill Sans MT" panose="020B0502020104020203"/>
              <a:cs typeface="Calibri"/>
            </a:endParaRPr>
          </a:p>
        </p:txBody>
      </p:sp>
      <p:pic>
        <p:nvPicPr>
          <p:cNvPr id="13" name="Graphic 12">
            <a:extLst>
              <a:ext uri="{FF2B5EF4-FFF2-40B4-BE49-F238E27FC236}">
                <a16:creationId xmlns:a16="http://schemas.microsoft.com/office/drawing/2014/main" id="{32F32F84-AA89-47E1-FD37-8524BF0A386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353379" y="6014577"/>
            <a:ext cx="2211252" cy="1245851"/>
          </a:xfrm>
          <a:prstGeom prst="rect">
            <a:avLst/>
          </a:prstGeom>
        </p:spPr>
      </p:pic>
      <p:sp>
        <p:nvSpPr>
          <p:cNvPr id="3" name="TextBox 2">
            <a:extLst>
              <a:ext uri="{FF2B5EF4-FFF2-40B4-BE49-F238E27FC236}">
                <a16:creationId xmlns:a16="http://schemas.microsoft.com/office/drawing/2014/main" id="{54BEABE7-E04A-7276-4C24-43D3E6737C6C}"/>
              </a:ext>
            </a:extLst>
          </p:cNvPr>
          <p:cNvSpPr txBox="1"/>
          <p:nvPr/>
        </p:nvSpPr>
        <p:spPr>
          <a:xfrm>
            <a:off x="372632" y="1573339"/>
            <a:ext cx="405755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dirty="0">
                <a:solidFill>
                  <a:schemeClr val="accent1"/>
                </a:solidFill>
                <a:latin typeface="Calibri"/>
                <a:ea typeface="Calibri"/>
                <a:cs typeface="Calibri"/>
              </a:rPr>
              <a:t>"Agency services began on..."</a:t>
            </a:r>
          </a:p>
          <a:p>
            <a:pPr marL="285750" indent="-285750">
              <a:buFont typeface="Arial"/>
              <a:buChar char="•"/>
            </a:pPr>
            <a:r>
              <a:rPr lang="en-US" dirty="0">
                <a:solidFill>
                  <a:schemeClr val="bg1"/>
                </a:solidFill>
                <a:latin typeface="Calibri"/>
                <a:ea typeface="Calibri"/>
                <a:cs typeface="Calibri"/>
              </a:rPr>
              <a:t>Date any services began to end date or "current."</a:t>
            </a:r>
          </a:p>
        </p:txBody>
      </p:sp>
      <p:sp>
        <p:nvSpPr>
          <p:cNvPr id="10" name="TextBox 9">
            <a:extLst>
              <a:ext uri="{FF2B5EF4-FFF2-40B4-BE49-F238E27FC236}">
                <a16:creationId xmlns:a16="http://schemas.microsoft.com/office/drawing/2014/main" id="{11B0C8D5-258C-2AF0-1244-6D442CA45768}"/>
              </a:ext>
            </a:extLst>
          </p:cNvPr>
          <p:cNvSpPr txBox="1"/>
          <p:nvPr/>
        </p:nvSpPr>
        <p:spPr>
          <a:xfrm>
            <a:off x="372632" y="3132605"/>
            <a:ext cx="415416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dirty="0">
                <a:solidFill>
                  <a:schemeClr val="accent1"/>
                </a:solidFill>
                <a:latin typeface="Calibri"/>
                <a:ea typeface="Calibri"/>
                <a:cs typeface="Calibri"/>
              </a:rPr>
              <a:t>"and included the following services..."</a:t>
            </a:r>
          </a:p>
          <a:p>
            <a:pPr marL="285750" indent="-285750">
              <a:buFont typeface="Arial"/>
              <a:buChar char="•"/>
            </a:pPr>
            <a:r>
              <a:rPr lang="en-US" dirty="0">
                <a:solidFill>
                  <a:schemeClr val="bg1"/>
                </a:solidFill>
                <a:latin typeface="Calibri"/>
                <a:ea typeface="Calibri"/>
                <a:cs typeface="Calibri"/>
              </a:rPr>
              <a:t>List services provided and how verifier knew the participant was homeless at the time of the encounters.</a:t>
            </a:r>
          </a:p>
        </p:txBody>
      </p:sp>
      <p:sp>
        <p:nvSpPr>
          <p:cNvPr id="6" name="TextBox 5">
            <a:extLst>
              <a:ext uri="{FF2B5EF4-FFF2-40B4-BE49-F238E27FC236}">
                <a16:creationId xmlns:a16="http://schemas.microsoft.com/office/drawing/2014/main" id="{7C68335E-B258-B946-E00D-B5EE3901EB39}"/>
              </a:ext>
            </a:extLst>
          </p:cNvPr>
          <p:cNvSpPr txBox="1"/>
          <p:nvPr/>
        </p:nvSpPr>
        <p:spPr>
          <a:xfrm>
            <a:off x="372632" y="4808091"/>
            <a:ext cx="4154167"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dirty="0">
                <a:solidFill>
                  <a:schemeClr val="accent1"/>
                </a:solidFill>
                <a:latin typeface="Calibri"/>
                <a:cs typeface="Calibri"/>
              </a:rPr>
              <a:t>"This household reports the following...:</a:t>
            </a:r>
            <a:endParaRPr lang="en-US" u="sng" dirty="0">
              <a:solidFill>
                <a:schemeClr val="accent1"/>
              </a:solidFill>
            </a:endParaRPr>
          </a:p>
          <a:p>
            <a:pPr marL="285750" indent="-285750">
              <a:buFont typeface="Arial" panose="020B0604020202020204" pitchFamily="34" charset="0"/>
              <a:buChar char="•"/>
            </a:pPr>
            <a:r>
              <a:rPr lang="en-US" dirty="0">
                <a:solidFill>
                  <a:schemeClr val="bg1"/>
                </a:solidFill>
                <a:latin typeface="Calibri"/>
                <a:cs typeface="Calibri"/>
              </a:rPr>
              <a:t>List each self-reported living situation (street, motel, couch, shelter etc.) since their homelessness began.</a:t>
            </a:r>
            <a:endParaRPr lang="en-US" dirty="0">
              <a:solidFill>
                <a:schemeClr val="bg1"/>
              </a:solidFill>
            </a:endParaRPr>
          </a:p>
          <a:p>
            <a:endParaRPr lang="en-US" dirty="0">
              <a:solidFill>
                <a:schemeClr val="bg1"/>
              </a:solidFill>
              <a:latin typeface="Calibri"/>
              <a:cs typeface="Calibri"/>
            </a:endParaRPr>
          </a:p>
        </p:txBody>
      </p:sp>
      <p:pic>
        <p:nvPicPr>
          <p:cNvPr id="11" name="Picture 10">
            <a:extLst>
              <a:ext uri="{FF2B5EF4-FFF2-40B4-BE49-F238E27FC236}">
                <a16:creationId xmlns:a16="http://schemas.microsoft.com/office/drawing/2014/main" id="{3D4A30BE-8132-49BB-39E3-6455109DED8B}"/>
              </a:ext>
            </a:extLst>
          </p:cNvPr>
          <p:cNvPicPr>
            <a:picLocks noChangeAspect="1"/>
          </p:cNvPicPr>
          <p:nvPr/>
        </p:nvPicPr>
        <p:blipFill>
          <a:blip r:embed="rId8"/>
          <a:stretch>
            <a:fillRect/>
          </a:stretch>
        </p:blipFill>
        <p:spPr>
          <a:xfrm>
            <a:off x="5613776" y="220496"/>
            <a:ext cx="4955769" cy="6417007"/>
          </a:xfrm>
          <a:prstGeom prst="rect">
            <a:avLst/>
          </a:prstGeom>
        </p:spPr>
      </p:pic>
      <p:pic>
        <p:nvPicPr>
          <p:cNvPr id="12" name="Recorded Sound">
            <a:hlinkClick r:id="" action="ppaction://media"/>
            <a:extLst>
              <a:ext uri="{FF2B5EF4-FFF2-40B4-BE49-F238E27FC236}">
                <a16:creationId xmlns:a16="http://schemas.microsoft.com/office/drawing/2014/main" id="{5FC7EDD9-7260-5E36-6E87-734AC455299A}"/>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529025" y="5876925"/>
            <a:ext cx="487363" cy="487363"/>
          </a:xfrm>
          <a:prstGeom prst="rect">
            <a:avLst/>
          </a:prstGeom>
        </p:spPr>
      </p:pic>
    </p:spTree>
    <p:custDataLst>
      <p:tags r:id="rId1"/>
    </p:custDataLst>
    <p:extLst>
      <p:ext uri="{BB962C8B-B14F-4D97-AF65-F5344CB8AC3E}">
        <p14:creationId xmlns:p14="http://schemas.microsoft.com/office/powerpoint/2010/main" val="35338948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44800"/>
    </mc:Choice>
    <mc:Fallback xmlns="">
      <p:transition spd="slow" advTm="44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362"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42" name="Graphic 741">
            <a:extLst>
              <a:ext uri="{FF2B5EF4-FFF2-40B4-BE49-F238E27FC236}">
                <a16:creationId xmlns:a16="http://schemas.microsoft.com/office/drawing/2014/main" id="{869D8311-1850-EB91-5B2C-1DC229C0096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562064" y="5630077"/>
            <a:ext cx="2836148" cy="1590978"/>
          </a:xfrm>
          <a:prstGeom prst="rect">
            <a:avLst/>
          </a:prstGeom>
        </p:spPr>
      </p:pic>
      <p:pic>
        <p:nvPicPr>
          <p:cNvPr id="822" name="Picture 821" descr="A black background with white rectangles and white rectangles&#10;&#10;Description automatically generated">
            <a:extLst>
              <a:ext uri="{FF2B5EF4-FFF2-40B4-BE49-F238E27FC236}">
                <a16:creationId xmlns:a16="http://schemas.microsoft.com/office/drawing/2014/main" id="{8EBD977F-CC19-3B81-9815-49BE9B8BDA41}"/>
              </a:ext>
            </a:extLst>
          </p:cNvPr>
          <p:cNvPicPr>
            <a:picLocks noChangeAspect="1"/>
          </p:cNvPicPr>
          <p:nvPr/>
        </p:nvPicPr>
        <p:blipFill>
          <a:blip r:embed="rId7"/>
          <a:stretch>
            <a:fillRect/>
          </a:stretch>
        </p:blipFill>
        <p:spPr>
          <a:xfrm>
            <a:off x="1809750" y="847725"/>
            <a:ext cx="8572500" cy="5162550"/>
          </a:xfrm>
          <a:prstGeom prst="rect">
            <a:avLst/>
          </a:prstGeom>
        </p:spPr>
      </p:pic>
      <p:sp>
        <p:nvSpPr>
          <p:cNvPr id="824" name="Arrow: Pentagon 823">
            <a:extLst>
              <a:ext uri="{FF2B5EF4-FFF2-40B4-BE49-F238E27FC236}">
                <a16:creationId xmlns:a16="http://schemas.microsoft.com/office/drawing/2014/main" id="{2DDE9385-CA14-BA1C-212F-4AEA895AF0E4}"/>
              </a:ext>
            </a:extLst>
          </p:cNvPr>
          <p:cNvSpPr/>
          <p:nvPr/>
        </p:nvSpPr>
        <p:spPr>
          <a:xfrm>
            <a:off x="4363" y="369159"/>
            <a:ext cx="5517755" cy="928556"/>
          </a:xfrm>
          <a:prstGeom prst="homePlate">
            <a:avLst/>
          </a:prstGeom>
          <a:solidFill>
            <a:schemeClr val="bg1">
              <a:lumMod val="8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6" name="TextBox 825">
            <a:extLst>
              <a:ext uri="{FF2B5EF4-FFF2-40B4-BE49-F238E27FC236}">
                <a16:creationId xmlns:a16="http://schemas.microsoft.com/office/drawing/2014/main" id="{E04A133C-5943-6AE8-642F-C17146D4120A}"/>
              </a:ext>
            </a:extLst>
          </p:cNvPr>
          <p:cNvSpPr txBox="1"/>
          <p:nvPr/>
        </p:nvSpPr>
        <p:spPr>
          <a:xfrm>
            <a:off x="-664264" y="559895"/>
            <a:ext cx="6166643" cy="380259"/>
          </a:xfrm>
          <a:prstGeom prst="rect">
            <a:avLst/>
          </a:prstGeom>
          <a:noFill/>
        </p:spPr>
        <p:txBody>
          <a:bodyPr wrap="square" lIns="91440" tIns="45720" rIns="91440" bIns="45720" rtlCol="0" anchor="t">
            <a:noAutofit/>
          </a:bodyPr>
          <a:lstStyle/>
          <a:p>
            <a:pPr algn="ctr">
              <a:lnSpc>
                <a:spcPct val="90000"/>
              </a:lnSpc>
              <a:spcAft>
                <a:spcPts val="600"/>
              </a:spcAft>
            </a:pPr>
            <a:r>
              <a:rPr lang="en-US" sz="2000" b="1" u="sng" dirty="0">
                <a:latin typeface="Calibri"/>
                <a:cs typeface="Calibri"/>
              </a:rPr>
              <a:t>NON-CES SOURCES OF VERIFICATION</a:t>
            </a:r>
          </a:p>
          <a:p>
            <a:pPr algn="ctr">
              <a:lnSpc>
                <a:spcPct val="90000"/>
              </a:lnSpc>
              <a:spcAft>
                <a:spcPts val="600"/>
              </a:spcAft>
            </a:pPr>
            <a:r>
              <a:rPr lang="en-US" sz="2000" b="1" dirty="0">
                <a:latin typeface="Calibri"/>
                <a:cs typeface="Calibri"/>
              </a:rPr>
              <a:t>Decision Tree</a:t>
            </a:r>
          </a:p>
        </p:txBody>
      </p:sp>
      <p:sp>
        <p:nvSpPr>
          <p:cNvPr id="2" name="TextBox 1">
            <a:extLst>
              <a:ext uri="{FF2B5EF4-FFF2-40B4-BE49-F238E27FC236}">
                <a16:creationId xmlns:a16="http://schemas.microsoft.com/office/drawing/2014/main" id="{6A5CDDDA-6A6A-9815-97C5-4D3FB8FD5A15}"/>
              </a:ext>
            </a:extLst>
          </p:cNvPr>
          <p:cNvSpPr txBox="1"/>
          <p:nvPr/>
        </p:nvSpPr>
        <p:spPr>
          <a:xfrm>
            <a:off x="554477" y="4805464"/>
            <a:ext cx="2548646" cy="1477328"/>
          </a:xfrm>
          <a:prstGeom prst="rect">
            <a:avLst/>
          </a:prstGeom>
          <a:noFill/>
        </p:spPr>
        <p:txBody>
          <a:bodyPr wrap="square" rtlCol="0">
            <a:spAutoFit/>
          </a:bodyPr>
          <a:lstStyle/>
          <a:p>
            <a:r>
              <a:rPr lang="en-US" u="sng" dirty="0">
                <a:solidFill>
                  <a:srgbClr val="F66E27"/>
                </a:solidFill>
                <a:latin typeface="Calibri" panose="020F0502020204030204" pitchFamily="34" charset="0"/>
                <a:cs typeface="Calibri" panose="020F0502020204030204" pitchFamily="34" charset="0"/>
              </a:rPr>
              <a:t>Key Details</a:t>
            </a:r>
            <a:r>
              <a:rPr lang="en-US" dirty="0">
                <a:solidFill>
                  <a:srgbClr val="F66E27"/>
                </a:solidFill>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When?</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Where?</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What? </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How?</a:t>
            </a:r>
          </a:p>
        </p:txBody>
      </p:sp>
      <p:pic>
        <p:nvPicPr>
          <p:cNvPr id="4" name="Recorded Sound">
            <a:hlinkClick r:id="" action="ppaction://media"/>
            <a:extLst>
              <a:ext uri="{FF2B5EF4-FFF2-40B4-BE49-F238E27FC236}">
                <a16:creationId xmlns:a16="http://schemas.microsoft.com/office/drawing/2014/main" id="{6ED5C138-EA50-BE8C-A4F8-8CBF44B8F50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46549" y="5453592"/>
            <a:ext cx="487363" cy="487363"/>
          </a:xfrm>
          <a:prstGeom prst="rect">
            <a:avLst/>
          </a:prstGeom>
        </p:spPr>
      </p:pic>
    </p:spTree>
    <p:extLst>
      <p:ext uri="{BB962C8B-B14F-4D97-AF65-F5344CB8AC3E}">
        <p14:creationId xmlns:p14="http://schemas.microsoft.com/office/powerpoint/2010/main" val="3034418012"/>
      </p:ext>
    </p:extLst>
  </p:cSld>
  <p:clrMapOvr>
    <a:masterClrMapping/>
  </p:clrMapOvr>
  <mc:AlternateContent xmlns:mc="http://schemas.openxmlformats.org/markup-compatibility/2006" xmlns:p14="http://schemas.microsoft.com/office/powerpoint/2010/main">
    <mc:Choice Requires="p14">
      <p:transition spd="slow" p14:dur="2000" advTm="23180"/>
    </mc:Choice>
    <mc:Fallback xmlns="">
      <p:transition spd="slow" advTm="23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9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98FF638-F417-A52A-76C5-92533FF087C1}"/>
              </a:ext>
            </a:extLst>
          </p:cNvPr>
          <p:cNvSpPr>
            <a:spLocks noGrp="1"/>
          </p:cNvSpPr>
          <p:nvPr>
            <p:ph type="ftr" sz="quarter" idx="11"/>
          </p:nvPr>
        </p:nvSpPr>
        <p:spPr>
          <a:xfrm>
            <a:off x="1600200" y="6236208"/>
            <a:ext cx="5901189" cy="320040"/>
          </a:xfrm>
        </p:spPr>
        <p:txBody>
          <a:bodyPr vert="horz" lIns="91440" tIns="45720" rIns="91440" bIns="45720" rtlCol="0" anchor="ctr">
            <a:normAutofit/>
          </a:bodyPr>
          <a:lstStyle/>
          <a:p>
            <a:pPr defTabSz="457200">
              <a:spcAft>
                <a:spcPts val="600"/>
              </a:spcAft>
            </a:pPr>
            <a:r>
              <a:rPr lang="en-US" kern="1200">
                <a:solidFill>
                  <a:schemeClr val="tx1">
                    <a:alpha val="70000"/>
                  </a:schemeClr>
                </a:solidFill>
                <a:latin typeface="+mn-lt"/>
                <a:ea typeface="+mn-ea"/>
                <a:cs typeface="+mn-cs"/>
              </a:rPr>
              <a:t>ICES 101</a:t>
            </a:r>
          </a:p>
        </p:txBody>
      </p:sp>
      <p:pic>
        <p:nvPicPr>
          <p:cNvPr id="3" name="Picture 2" descr="A white text on a white background&#10;&#10;Description automatically generated">
            <a:extLst>
              <a:ext uri="{FF2B5EF4-FFF2-40B4-BE49-F238E27FC236}">
                <a16:creationId xmlns:a16="http://schemas.microsoft.com/office/drawing/2014/main" id="{10E3D5F2-5E8D-DAF7-A5F9-E0AA92CD6E91}"/>
              </a:ext>
            </a:extLst>
          </p:cNvPr>
          <p:cNvPicPr>
            <a:picLocks noChangeAspect="1"/>
          </p:cNvPicPr>
          <p:nvPr/>
        </p:nvPicPr>
        <p:blipFill>
          <a:blip r:embed="rId4"/>
          <a:stretch>
            <a:fillRect/>
          </a:stretch>
        </p:blipFill>
        <p:spPr>
          <a:xfrm>
            <a:off x="1368691" y="496782"/>
            <a:ext cx="9286875" cy="4772025"/>
          </a:xfrm>
          <a:prstGeom prst="rect">
            <a:avLst/>
          </a:prstGeom>
        </p:spPr>
      </p:pic>
      <p:pic>
        <p:nvPicPr>
          <p:cNvPr id="5" name="Picture 4" descr="A white background with black dots&#10;&#10;Description automatically generated">
            <a:extLst>
              <a:ext uri="{FF2B5EF4-FFF2-40B4-BE49-F238E27FC236}">
                <a16:creationId xmlns:a16="http://schemas.microsoft.com/office/drawing/2014/main" id="{42EF4CD7-ABAA-5A38-734D-758723C30695}"/>
              </a:ext>
            </a:extLst>
          </p:cNvPr>
          <p:cNvPicPr>
            <a:picLocks noChangeAspect="1"/>
          </p:cNvPicPr>
          <p:nvPr/>
        </p:nvPicPr>
        <p:blipFill>
          <a:blip r:embed="rId5"/>
          <a:stretch>
            <a:fillRect/>
          </a:stretch>
        </p:blipFill>
        <p:spPr>
          <a:xfrm>
            <a:off x="1380481" y="4867918"/>
            <a:ext cx="9276578" cy="1838325"/>
          </a:xfrm>
          <a:prstGeom prst="rect">
            <a:avLst/>
          </a:prstGeom>
        </p:spPr>
      </p:pic>
      <p:pic>
        <p:nvPicPr>
          <p:cNvPr id="8" name="Picture 7" descr="A blue and white logo with a door&#10;&#10;Description automatically generated">
            <a:extLst>
              <a:ext uri="{FF2B5EF4-FFF2-40B4-BE49-F238E27FC236}">
                <a16:creationId xmlns:a16="http://schemas.microsoft.com/office/drawing/2014/main" id="{D9676E5A-E5F6-99C1-B856-DD2BB4C2F6A9}"/>
              </a:ext>
            </a:extLst>
          </p:cNvPr>
          <p:cNvPicPr>
            <a:picLocks noChangeAspect="1"/>
          </p:cNvPicPr>
          <p:nvPr/>
        </p:nvPicPr>
        <p:blipFill>
          <a:blip r:embed="rId6"/>
          <a:stretch>
            <a:fillRect/>
          </a:stretch>
        </p:blipFill>
        <p:spPr>
          <a:xfrm>
            <a:off x="7364499" y="492982"/>
            <a:ext cx="3105922" cy="980818"/>
          </a:xfrm>
          <a:prstGeom prst="rect">
            <a:avLst/>
          </a:prstGeom>
        </p:spPr>
      </p:pic>
      <p:sp>
        <p:nvSpPr>
          <p:cNvPr id="11" name="TextBox 10">
            <a:extLst>
              <a:ext uri="{FF2B5EF4-FFF2-40B4-BE49-F238E27FC236}">
                <a16:creationId xmlns:a16="http://schemas.microsoft.com/office/drawing/2014/main" id="{A06D5164-1200-5D03-E4A8-F5908941E382}"/>
              </a:ext>
            </a:extLst>
          </p:cNvPr>
          <p:cNvSpPr txBox="1"/>
          <p:nvPr/>
        </p:nvSpPr>
        <p:spPr>
          <a:xfrm>
            <a:off x="4945839" y="6167076"/>
            <a:ext cx="6039644"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400"/>
          </a:p>
          <a:p>
            <a:r>
              <a:rPr lang="en-US" sz="1400"/>
              <a:t>CES Access Points can download this template from the ICES Website </a:t>
            </a:r>
            <a:r>
              <a:rPr lang="en-US" sz="1400">
                <a:hlinkClick r:id="rId7"/>
              </a:rPr>
              <a:t>here</a:t>
            </a:r>
            <a:r>
              <a:rPr lang="en-US" sz="1400"/>
              <a:t>. </a:t>
            </a:r>
          </a:p>
          <a:p>
            <a:endParaRPr lang="en-US" sz="1400"/>
          </a:p>
          <a:p>
            <a:endParaRPr lang="en-US" sz="1400"/>
          </a:p>
        </p:txBody>
      </p:sp>
      <p:sp>
        <p:nvSpPr>
          <p:cNvPr id="6" name="Arrow: Pentagon 5">
            <a:extLst>
              <a:ext uri="{FF2B5EF4-FFF2-40B4-BE49-F238E27FC236}">
                <a16:creationId xmlns:a16="http://schemas.microsoft.com/office/drawing/2014/main" id="{ACE7D3C0-658D-9F80-9902-D3C161921082}"/>
              </a:ext>
            </a:extLst>
          </p:cNvPr>
          <p:cNvSpPr/>
          <p:nvPr/>
        </p:nvSpPr>
        <p:spPr>
          <a:xfrm>
            <a:off x="4363" y="203507"/>
            <a:ext cx="5589165" cy="928556"/>
          </a:xfrm>
          <a:prstGeom prst="homePlate">
            <a:avLst/>
          </a:prstGeom>
          <a:solidFill>
            <a:schemeClr val="bg1">
              <a:lumMod val="8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C97B8"/>
              </a:solidFill>
            </a:endParaRPr>
          </a:p>
        </p:txBody>
      </p:sp>
      <p:sp>
        <p:nvSpPr>
          <p:cNvPr id="9" name="TextBox 8">
            <a:extLst>
              <a:ext uri="{FF2B5EF4-FFF2-40B4-BE49-F238E27FC236}">
                <a16:creationId xmlns:a16="http://schemas.microsoft.com/office/drawing/2014/main" id="{09BFA7F8-812E-8DEA-3E1B-2F0D8A2C9323}"/>
              </a:ext>
            </a:extLst>
          </p:cNvPr>
          <p:cNvSpPr txBox="1"/>
          <p:nvPr/>
        </p:nvSpPr>
        <p:spPr>
          <a:xfrm>
            <a:off x="-563217" y="491424"/>
            <a:ext cx="6166643" cy="380259"/>
          </a:xfrm>
          <a:prstGeom prst="rect">
            <a:avLst/>
          </a:prstGeom>
          <a:noFill/>
        </p:spPr>
        <p:txBody>
          <a:bodyPr wrap="square" lIns="91440" tIns="45720" rIns="91440" bIns="45720" rtlCol="0" anchor="t">
            <a:noAutofit/>
          </a:bodyPr>
          <a:lstStyle/>
          <a:p>
            <a:pPr algn="ctr">
              <a:lnSpc>
                <a:spcPct val="90000"/>
              </a:lnSpc>
              <a:spcAft>
                <a:spcPts val="600"/>
              </a:spcAft>
            </a:pPr>
            <a:r>
              <a:rPr lang="en-US" b="1" u="sng">
                <a:latin typeface="Calibri"/>
                <a:ea typeface="Calibri"/>
                <a:cs typeface="Calibri"/>
              </a:rPr>
              <a:t>CES ACCESS POINT ATTESTATION LETTER</a:t>
            </a:r>
            <a:endParaRPr lang="en-US"/>
          </a:p>
        </p:txBody>
      </p:sp>
      <p:pic>
        <p:nvPicPr>
          <p:cNvPr id="2" name="Graphic 1">
            <a:extLst>
              <a:ext uri="{FF2B5EF4-FFF2-40B4-BE49-F238E27FC236}">
                <a16:creationId xmlns:a16="http://schemas.microsoft.com/office/drawing/2014/main" id="{F33E7154-892B-38B2-000B-263E9DFA1F7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12900" y="5927237"/>
            <a:ext cx="2117752" cy="1193172"/>
          </a:xfrm>
          <a:prstGeom prst="rect">
            <a:avLst/>
          </a:prstGeom>
        </p:spPr>
      </p:pic>
      <p:pic>
        <p:nvPicPr>
          <p:cNvPr id="7" name="Recorded Sound">
            <a:hlinkClick r:id="" action="ppaction://media"/>
            <a:extLst>
              <a:ext uri="{FF2B5EF4-FFF2-40B4-BE49-F238E27FC236}">
                <a16:creationId xmlns:a16="http://schemas.microsoft.com/office/drawing/2014/main" id="{AFF2E6FD-2636-6EA0-8269-8AED103084D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788525" y="5683555"/>
            <a:ext cx="487363" cy="487363"/>
          </a:xfrm>
          <a:prstGeom prst="rect">
            <a:avLst/>
          </a:prstGeom>
        </p:spPr>
      </p:pic>
    </p:spTree>
    <p:extLst>
      <p:ext uri="{BB962C8B-B14F-4D97-AF65-F5344CB8AC3E}">
        <p14:creationId xmlns:p14="http://schemas.microsoft.com/office/powerpoint/2010/main" val="3269214426"/>
      </p:ext>
    </p:extLst>
  </p:cSld>
  <p:clrMapOvr>
    <a:masterClrMapping/>
  </p:clrMapOvr>
  <mc:AlternateContent xmlns:mc="http://schemas.openxmlformats.org/markup-compatibility/2006" xmlns:p14="http://schemas.microsoft.com/office/powerpoint/2010/main">
    <mc:Choice Requires="p14">
      <p:transition spd="slow" p14:dur="2000" advTm="10598"/>
    </mc:Choice>
    <mc:Fallback xmlns="">
      <p:transition spd="slow" advTm="10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9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4CCE466A-7B10-270E-E762-5D86C8FAB419}"/>
              </a:ext>
            </a:extLst>
          </p:cNvPr>
          <p:cNvSpPr/>
          <p:nvPr/>
        </p:nvSpPr>
        <p:spPr>
          <a:xfrm>
            <a:off x="4363" y="369159"/>
            <a:ext cx="5589165" cy="928556"/>
          </a:xfrm>
          <a:prstGeom prst="homePlate">
            <a:avLst/>
          </a:prstGeom>
          <a:solidFill>
            <a:schemeClr val="tx1">
              <a:lumMod val="8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C97B8"/>
              </a:solidFill>
            </a:endParaRPr>
          </a:p>
        </p:txBody>
      </p:sp>
      <p:sp>
        <p:nvSpPr>
          <p:cNvPr id="5" name="TextBox 4">
            <a:extLst>
              <a:ext uri="{FF2B5EF4-FFF2-40B4-BE49-F238E27FC236}">
                <a16:creationId xmlns:a16="http://schemas.microsoft.com/office/drawing/2014/main" id="{6F97464E-AAB6-A038-CEBE-75CC070E2B33}"/>
              </a:ext>
            </a:extLst>
          </p:cNvPr>
          <p:cNvSpPr txBox="1"/>
          <p:nvPr/>
        </p:nvSpPr>
        <p:spPr>
          <a:xfrm>
            <a:off x="-276087" y="646033"/>
            <a:ext cx="6166643" cy="380259"/>
          </a:xfrm>
          <a:prstGeom prst="rect">
            <a:avLst/>
          </a:prstGeom>
          <a:noFill/>
        </p:spPr>
        <p:txBody>
          <a:bodyPr wrap="square" lIns="91440" tIns="45720" rIns="91440" bIns="45720" rtlCol="0" anchor="t">
            <a:noAutofit/>
          </a:bodyPr>
          <a:lstStyle/>
          <a:p>
            <a:pPr algn="ctr">
              <a:lnSpc>
                <a:spcPct val="90000"/>
              </a:lnSpc>
              <a:spcAft>
                <a:spcPts val="600"/>
              </a:spcAft>
            </a:pPr>
            <a:r>
              <a:rPr lang="en-US" b="1" u="sng">
                <a:solidFill>
                  <a:schemeClr val="bg1"/>
                </a:solidFill>
                <a:latin typeface="Calibri"/>
                <a:ea typeface="Calibri"/>
                <a:cs typeface="Calibri"/>
              </a:rPr>
              <a:t>DISABILITY VERIFICATION</a:t>
            </a:r>
            <a:endParaRPr lang="en-US" b="1">
              <a:solidFill>
                <a:schemeClr val="bg1"/>
              </a:solidFill>
              <a:latin typeface="Calibri"/>
              <a:ea typeface="Calibri"/>
              <a:cs typeface="Calibri"/>
            </a:endParaRPr>
          </a:p>
        </p:txBody>
      </p:sp>
      <p:pic>
        <p:nvPicPr>
          <p:cNvPr id="7" name="Picture 8" descr="Graphical user interface, text, application, email">
            <a:extLst>
              <a:ext uri="{FF2B5EF4-FFF2-40B4-BE49-F238E27FC236}">
                <a16:creationId xmlns:a16="http://schemas.microsoft.com/office/drawing/2014/main" id="{648FBCC8-C57A-1420-4A91-0F25730C2D93}"/>
              </a:ext>
            </a:extLst>
          </p:cNvPr>
          <p:cNvPicPr>
            <a:picLocks noChangeAspect="1"/>
          </p:cNvPicPr>
          <p:nvPr/>
        </p:nvPicPr>
        <p:blipFill>
          <a:blip r:embed="rId6"/>
          <a:stretch>
            <a:fillRect/>
          </a:stretch>
        </p:blipFill>
        <p:spPr>
          <a:xfrm>
            <a:off x="5571441" y="1165962"/>
            <a:ext cx="5836624" cy="3636012"/>
          </a:xfrm>
          <a:prstGeom prst="rect">
            <a:avLst/>
          </a:prstGeom>
        </p:spPr>
      </p:pic>
      <p:sp>
        <p:nvSpPr>
          <p:cNvPr id="9" name="TextBox 8">
            <a:extLst>
              <a:ext uri="{FF2B5EF4-FFF2-40B4-BE49-F238E27FC236}">
                <a16:creationId xmlns:a16="http://schemas.microsoft.com/office/drawing/2014/main" id="{796F085E-8393-205D-5514-93625F004C93}"/>
              </a:ext>
            </a:extLst>
          </p:cNvPr>
          <p:cNvSpPr txBox="1"/>
          <p:nvPr/>
        </p:nvSpPr>
        <p:spPr>
          <a:xfrm>
            <a:off x="-637513" y="1629788"/>
            <a:ext cx="585787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Libre Caslon Text" panose="00000800000000000000" pitchFamily="2" charset="0"/>
              </a:rPr>
              <a:t>CES DOCUMENTATION LABELS</a:t>
            </a:r>
            <a:endParaRPr lang="en-US">
              <a:latin typeface="Libre Caslon Text" panose="00000800000000000000" pitchFamily="2" charset="0"/>
            </a:endParaRPr>
          </a:p>
        </p:txBody>
      </p:sp>
      <p:sp>
        <p:nvSpPr>
          <p:cNvPr id="6" name="TextBox 5">
            <a:extLst>
              <a:ext uri="{FF2B5EF4-FFF2-40B4-BE49-F238E27FC236}">
                <a16:creationId xmlns:a16="http://schemas.microsoft.com/office/drawing/2014/main" id="{DB940BD2-7ED3-B1BA-3C5A-7FFA3CB7841D}"/>
              </a:ext>
            </a:extLst>
          </p:cNvPr>
          <p:cNvSpPr txBox="1"/>
          <p:nvPr/>
        </p:nvSpPr>
        <p:spPr>
          <a:xfrm>
            <a:off x="178900" y="3189912"/>
            <a:ext cx="5046738" cy="1077218"/>
          </a:xfrm>
          <a:prstGeom prst="rect">
            <a:avLst/>
          </a:prstGeom>
          <a:noFill/>
        </p:spPr>
        <p:txBody>
          <a:bodyPr wrap="square" lIns="91440" tIns="45720" rIns="91440" bIns="45720" anchor="t">
            <a:spAutoFit/>
          </a:bodyPr>
          <a:lstStyle/>
          <a:p>
            <a:r>
              <a:rPr lang="en-US" sz="1600" u="sng" dirty="0">
                <a:solidFill>
                  <a:schemeClr val="bg1"/>
                </a:solidFill>
                <a:latin typeface="Calibri"/>
                <a:ea typeface="Calibri"/>
                <a:cs typeface="Calibri"/>
              </a:rPr>
              <a:t>NOTE: This document is time-bound</a:t>
            </a:r>
            <a:r>
              <a:rPr lang="en-US" sz="1600" dirty="0">
                <a:solidFill>
                  <a:schemeClr val="bg1"/>
                </a:solidFill>
                <a:latin typeface="Calibri"/>
                <a:ea typeface="Calibri"/>
                <a:cs typeface="Calibri"/>
              </a:rPr>
              <a:t>:</a:t>
            </a:r>
            <a:endParaRPr lang="en-US" dirty="0">
              <a:solidFill>
                <a:schemeClr val="bg1"/>
              </a:solidFill>
            </a:endParaRPr>
          </a:p>
          <a:p>
            <a:r>
              <a:rPr lang="en-US" sz="1600" dirty="0">
                <a:solidFill>
                  <a:schemeClr val="bg1"/>
                </a:solidFill>
                <a:latin typeface="Calibri"/>
                <a:ea typeface="Calibri"/>
                <a:cs typeface="Calibri"/>
              </a:rPr>
              <a:t>Housing programs may want verifications dated within the past year. </a:t>
            </a:r>
            <a:endParaRPr lang="en-US" dirty="0">
              <a:solidFill>
                <a:schemeClr val="bg1"/>
              </a:solidFill>
            </a:endParaRPr>
          </a:p>
          <a:p>
            <a:endParaRPr lang="en-US" sz="1600" dirty="0">
              <a:solidFill>
                <a:schemeClr val="bg1"/>
              </a:solidFill>
              <a:latin typeface="Calibri"/>
              <a:ea typeface="Calibri"/>
              <a:cs typeface="Calibri"/>
            </a:endParaRPr>
          </a:p>
        </p:txBody>
      </p:sp>
      <p:pic>
        <p:nvPicPr>
          <p:cNvPr id="11" name="Graphic 10">
            <a:extLst>
              <a:ext uri="{FF2B5EF4-FFF2-40B4-BE49-F238E27FC236}">
                <a16:creationId xmlns:a16="http://schemas.microsoft.com/office/drawing/2014/main" id="{CAE79B7D-20A8-ED36-D94A-DEEF52D5042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404001" y="-443139"/>
            <a:ext cx="2883481" cy="1624595"/>
          </a:xfrm>
          <a:prstGeom prst="rect">
            <a:avLst/>
          </a:prstGeom>
        </p:spPr>
      </p:pic>
      <p:sp>
        <p:nvSpPr>
          <p:cNvPr id="2" name="TextBox 1">
            <a:extLst>
              <a:ext uri="{FF2B5EF4-FFF2-40B4-BE49-F238E27FC236}">
                <a16:creationId xmlns:a16="http://schemas.microsoft.com/office/drawing/2014/main" id="{EE0A9C17-3979-FF3A-E986-FE9F9D8CF76E}"/>
              </a:ext>
            </a:extLst>
          </p:cNvPr>
          <p:cNvSpPr txBox="1"/>
          <p:nvPr/>
        </p:nvSpPr>
        <p:spPr>
          <a:xfrm>
            <a:off x="175507" y="1694078"/>
            <a:ext cx="4901791" cy="1138773"/>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u="sng">
                <a:solidFill>
                  <a:schemeClr val="bg1"/>
                </a:solidFill>
                <a:latin typeface="Calibri"/>
                <a:ea typeface="Calibri"/>
                <a:cs typeface="Calibri"/>
              </a:rPr>
              <a:t>An acceptable Disabling Condition Verification </a:t>
            </a:r>
            <a:r>
              <a:rPr lang="en-US" sz="1700" b="1" u="sng">
                <a:solidFill>
                  <a:schemeClr val="bg1"/>
                </a:solidFill>
                <a:latin typeface="Calibri"/>
                <a:ea typeface="Calibri"/>
                <a:cs typeface="Calibri"/>
              </a:rPr>
              <a:t>must</a:t>
            </a:r>
            <a:r>
              <a:rPr lang="en-US" sz="1700" u="sng">
                <a:solidFill>
                  <a:schemeClr val="bg1"/>
                </a:solidFill>
                <a:latin typeface="Calibri"/>
                <a:ea typeface="Calibri"/>
                <a:cs typeface="Calibri"/>
              </a:rPr>
              <a:t>: </a:t>
            </a:r>
          </a:p>
          <a:p>
            <a:pPr marL="285750" indent="-285750">
              <a:buFont typeface="Wingdings"/>
              <a:buChar char="ü"/>
            </a:pPr>
            <a:r>
              <a:rPr lang="en-US" sz="1700">
                <a:solidFill>
                  <a:schemeClr val="bg1"/>
                </a:solidFill>
                <a:latin typeface="Calibri"/>
                <a:ea typeface="Calibri"/>
                <a:cs typeface="Calibri"/>
              </a:rPr>
              <a:t>Tick at least one condition box.</a:t>
            </a:r>
          </a:p>
          <a:p>
            <a:pPr marL="285750" indent="-285750">
              <a:buFont typeface="Wingdings"/>
              <a:buChar char="ü"/>
            </a:pPr>
            <a:r>
              <a:rPr lang="en-US" sz="1700">
                <a:solidFill>
                  <a:schemeClr val="bg1"/>
                </a:solidFill>
                <a:latin typeface="Calibri"/>
                <a:ea typeface="Calibri"/>
                <a:cs typeface="Calibri"/>
              </a:rPr>
              <a:t>All conditional Y/N statements ticked </a:t>
            </a:r>
            <a:r>
              <a:rPr lang="en-US" sz="1700" b="1">
                <a:solidFill>
                  <a:schemeClr val="bg1"/>
                </a:solidFill>
                <a:latin typeface="Calibri"/>
                <a:ea typeface="Calibri"/>
                <a:cs typeface="Calibri"/>
              </a:rPr>
              <a:t>'YES</a:t>
            </a:r>
            <a:r>
              <a:rPr lang="en-US" sz="1700">
                <a:solidFill>
                  <a:schemeClr val="bg1"/>
                </a:solidFill>
                <a:latin typeface="Calibri"/>
                <a:ea typeface="Calibri"/>
                <a:cs typeface="Calibri"/>
              </a:rPr>
              <a:t>.'</a:t>
            </a:r>
          </a:p>
          <a:p>
            <a:pPr marL="285750" indent="-285750">
              <a:buFont typeface="Wingdings"/>
              <a:buChar char="ü"/>
            </a:pPr>
            <a:r>
              <a:rPr lang="en-US" sz="1700">
                <a:solidFill>
                  <a:schemeClr val="bg1"/>
                </a:solidFill>
                <a:latin typeface="Calibri"/>
                <a:ea typeface="Calibri"/>
                <a:cs typeface="Calibri"/>
              </a:rPr>
              <a:t>Signed by a state licensed clinical provider.</a:t>
            </a:r>
          </a:p>
        </p:txBody>
      </p:sp>
      <p:pic>
        <p:nvPicPr>
          <p:cNvPr id="12" name="Graphic 11" descr="Checkbox Checked with solid fill">
            <a:extLst>
              <a:ext uri="{FF2B5EF4-FFF2-40B4-BE49-F238E27FC236}">
                <a16:creationId xmlns:a16="http://schemas.microsoft.com/office/drawing/2014/main" id="{74C3E4E7-EE47-061C-08FF-FA10E1CF96D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490950" y="3409545"/>
            <a:ext cx="241153" cy="241153"/>
          </a:xfrm>
          <a:prstGeom prst="rect">
            <a:avLst/>
          </a:prstGeom>
        </p:spPr>
      </p:pic>
      <p:pic>
        <p:nvPicPr>
          <p:cNvPr id="13" name="Graphic 12" descr="Checkbox Checked with solid fill">
            <a:extLst>
              <a:ext uri="{FF2B5EF4-FFF2-40B4-BE49-F238E27FC236}">
                <a16:creationId xmlns:a16="http://schemas.microsoft.com/office/drawing/2014/main" id="{D3D5ECD4-8B94-F8EF-92DB-4CA0FA77CD0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283425" y="3571674"/>
            <a:ext cx="241153" cy="241153"/>
          </a:xfrm>
          <a:prstGeom prst="rect">
            <a:avLst/>
          </a:prstGeom>
        </p:spPr>
      </p:pic>
      <p:pic>
        <p:nvPicPr>
          <p:cNvPr id="14" name="Graphic 13" descr="Checkbox Checked with solid fill">
            <a:extLst>
              <a:ext uri="{FF2B5EF4-FFF2-40B4-BE49-F238E27FC236}">
                <a16:creationId xmlns:a16="http://schemas.microsoft.com/office/drawing/2014/main" id="{E756652F-EE01-8C1C-A26D-077830BD160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350223" y="3733802"/>
            <a:ext cx="241153" cy="241153"/>
          </a:xfrm>
          <a:prstGeom prst="rect">
            <a:avLst/>
          </a:prstGeom>
        </p:spPr>
      </p:pic>
      <p:pic>
        <p:nvPicPr>
          <p:cNvPr id="15" name="Graphic 14" descr="Checkbox Checked with solid fill">
            <a:extLst>
              <a:ext uri="{FF2B5EF4-FFF2-40B4-BE49-F238E27FC236}">
                <a16:creationId xmlns:a16="http://schemas.microsoft.com/office/drawing/2014/main" id="{F1CA6082-16D2-27DC-7CD1-0CA6E0F6CA3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820369" y="2530815"/>
            <a:ext cx="241153" cy="241153"/>
          </a:xfrm>
          <a:prstGeom prst="rect">
            <a:avLst/>
          </a:prstGeom>
        </p:spPr>
      </p:pic>
      <p:pic>
        <p:nvPicPr>
          <p:cNvPr id="16" name="Graphic 15" descr="Checkbox Checked with solid fill">
            <a:extLst>
              <a:ext uri="{FF2B5EF4-FFF2-40B4-BE49-F238E27FC236}">
                <a16:creationId xmlns:a16="http://schemas.microsoft.com/office/drawing/2014/main" id="{5091E462-81A9-3EBD-0B1B-9D237BFC4DA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826852" y="3130689"/>
            <a:ext cx="241153" cy="241153"/>
          </a:xfrm>
          <a:prstGeom prst="rect">
            <a:avLst/>
          </a:prstGeom>
        </p:spPr>
      </p:pic>
      <p:sp>
        <p:nvSpPr>
          <p:cNvPr id="3" name="TextBox 2">
            <a:extLst>
              <a:ext uri="{FF2B5EF4-FFF2-40B4-BE49-F238E27FC236}">
                <a16:creationId xmlns:a16="http://schemas.microsoft.com/office/drawing/2014/main" id="{BBC3726B-38F7-D3B4-02C8-937F7ADC4572}"/>
              </a:ext>
            </a:extLst>
          </p:cNvPr>
          <p:cNvSpPr txBox="1"/>
          <p:nvPr/>
        </p:nvSpPr>
        <p:spPr>
          <a:xfrm>
            <a:off x="632237" y="5025728"/>
            <a:ext cx="3988330" cy="1169551"/>
          </a:xfrm>
          <a:prstGeom prst="rect">
            <a:avLst/>
          </a:prstGeom>
          <a:noFill/>
        </p:spPr>
        <p:txBody>
          <a:bodyPr wrap="square" rtlCol="0">
            <a:spAutoFit/>
          </a:bodyPr>
          <a:lstStyle/>
          <a:p>
            <a:r>
              <a:rPr lang="en-US" sz="1400" dirty="0">
                <a:solidFill>
                  <a:schemeClr val="bg1"/>
                </a:solidFill>
                <a:latin typeface="Calibri" panose="020F0502020204030204" pitchFamily="34" charset="0"/>
                <a:ea typeface="Calibri" panose="020F0502020204030204" pitchFamily="34" charset="0"/>
                <a:cs typeface="Calibri" panose="020F0502020204030204" pitchFamily="34" charset="0"/>
              </a:rPr>
              <a:t>HUD’s Disability Definition: </a:t>
            </a:r>
            <a:r>
              <a:rPr lang="en-US" sz="1400" dirty="0">
                <a:solidFill>
                  <a:schemeClr val="bg1"/>
                </a:solidFill>
                <a:latin typeface="Calibri" panose="020F0502020204030204" pitchFamily="34" charset="0"/>
                <a:ea typeface="Calibri" panose="020F0502020204030204" pitchFamily="34" charset="0"/>
                <a:cs typeface="Calibri" panose="020F0502020204030204" pitchFamily="34" charset="0"/>
                <a:hlinkClick r:id="rId11"/>
              </a:rPr>
              <a:t>https://www.hudexchange.info/homelessness-assistance/coc-esg-virtual-binders/coc-esg-homeless-eligibility/determining-and-documenting-disability/disability-definition/</a:t>
            </a:r>
            <a:endParaRPr lang="en-US" sz="14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10" name="Recorded Sound">
            <a:hlinkClick r:id="" action="ppaction://media"/>
            <a:extLst>
              <a:ext uri="{FF2B5EF4-FFF2-40B4-BE49-F238E27FC236}">
                <a16:creationId xmlns:a16="http://schemas.microsoft.com/office/drawing/2014/main" id="{008CA703-F2D6-3D01-AB05-E851B1796BEF}"/>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408065" y="6167393"/>
            <a:ext cx="487363" cy="487363"/>
          </a:xfrm>
          <a:prstGeom prst="rect">
            <a:avLst/>
          </a:prstGeom>
        </p:spPr>
      </p:pic>
    </p:spTree>
    <p:custDataLst>
      <p:tags r:id="rId1"/>
    </p:custDataLst>
    <p:extLst>
      <p:ext uri="{BB962C8B-B14F-4D97-AF65-F5344CB8AC3E}">
        <p14:creationId xmlns:p14="http://schemas.microsoft.com/office/powerpoint/2010/main" val="170756617"/>
      </p:ext>
    </p:extLst>
  </p:cSld>
  <p:clrMapOvr>
    <a:masterClrMapping/>
  </p:clrMapOvr>
  <mc:AlternateContent xmlns:mc="http://schemas.openxmlformats.org/markup-compatibility/2006" xmlns:p14="http://schemas.microsoft.com/office/powerpoint/2010/main">
    <mc:Choice Requires="p14">
      <p:transition spd="slow" p14:dur="2000" advTm="16350"/>
    </mc:Choice>
    <mc:Fallback xmlns="">
      <p:transition spd="slow" advTm="16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4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a:extLst>
              <a:ext uri="{FF2B5EF4-FFF2-40B4-BE49-F238E27FC236}">
                <a16:creationId xmlns:a16="http://schemas.microsoft.com/office/drawing/2014/main" id="{477B7D5F-B682-C22A-A93E-B13CCA08BAB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221" y="5781735"/>
            <a:ext cx="2272688" cy="1267483"/>
          </a:xfrm>
          <a:prstGeom prst="rect">
            <a:avLst/>
          </a:prstGeom>
        </p:spPr>
      </p:pic>
      <p:sp>
        <p:nvSpPr>
          <p:cNvPr id="2" name="Title 1">
            <a:extLst>
              <a:ext uri="{FF2B5EF4-FFF2-40B4-BE49-F238E27FC236}">
                <a16:creationId xmlns:a16="http://schemas.microsoft.com/office/drawing/2014/main" id="{84A6BDCB-13D9-4611-B769-D161A8E77224}"/>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4000">
                <a:solidFill>
                  <a:srgbClr val="FFBD59"/>
                </a:solidFill>
                <a:latin typeface="Calibri"/>
                <a:ea typeface="Calibri"/>
                <a:cs typeface="Calibri"/>
              </a:rPr>
              <a:t>Content Overview</a:t>
            </a:r>
            <a:endParaRPr lang="en-US">
              <a:solidFill>
                <a:srgbClr val="FFBD59"/>
              </a:solidFill>
              <a:latin typeface="Calibri"/>
              <a:ea typeface="Calibri"/>
              <a:cs typeface="Calibri"/>
            </a:endParaRPr>
          </a:p>
        </p:txBody>
      </p:sp>
      <p:sp>
        <p:nvSpPr>
          <p:cNvPr id="90" name="Rectangle 89">
            <a:extLst>
              <a:ext uri="{FF2B5EF4-FFF2-40B4-BE49-F238E27FC236}">
                <a16:creationId xmlns:a16="http://schemas.microsoft.com/office/drawing/2014/main" id="{EE59C9B0-C0B8-AE88-0BB0-0D20C84D7873}"/>
              </a:ext>
            </a:extLst>
          </p:cNvPr>
          <p:cNvSpPr/>
          <p:nvPr/>
        </p:nvSpPr>
        <p:spPr>
          <a:xfrm>
            <a:off x="381875" y="1819162"/>
            <a:ext cx="8830014" cy="27959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400" dirty="0">
                <a:solidFill>
                  <a:schemeClr val="tx1"/>
                </a:solidFill>
                <a:latin typeface="Calibri"/>
                <a:ea typeface="Calibri"/>
                <a:cs typeface="Calibri"/>
              </a:rPr>
              <a:t>PART 1: ICES Access Point Roles and Responsibilities </a:t>
            </a:r>
          </a:p>
          <a:p>
            <a:r>
              <a:rPr lang="en-US" sz="2400" dirty="0">
                <a:solidFill>
                  <a:schemeClr val="tx1"/>
                </a:solidFill>
                <a:latin typeface="Calibri"/>
                <a:ea typeface="Calibri"/>
                <a:cs typeface="Calibri"/>
              </a:rPr>
              <a:t>PART 2: ICES Workflow</a:t>
            </a:r>
          </a:p>
          <a:p>
            <a:r>
              <a:rPr lang="en-US" sz="2400" dirty="0">
                <a:solidFill>
                  <a:schemeClr val="tx1"/>
                </a:solidFill>
                <a:latin typeface="Calibri"/>
                <a:ea typeface="Calibri"/>
                <a:cs typeface="Calibri"/>
              </a:rPr>
              <a:t>PART 3: Data Corrections</a:t>
            </a:r>
          </a:p>
          <a:p>
            <a:r>
              <a:rPr lang="en-US" sz="2400" dirty="0">
                <a:solidFill>
                  <a:schemeClr val="tx1"/>
                </a:solidFill>
                <a:latin typeface="Calibri"/>
                <a:ea typeface="Calibri"/>
                <a:cs typeface="Calibri"/>
              </a:rPr>
              <a:t>PART 4: Sample Scenario</a:t>
            </a:r>
          </a:p>
          <a:p>
            <a:endParaRPr lang="en-US" sz="2400" dirty="0">
              <a:solidFill>
                <a:schemeClr val="tx1"/>
              </a:solidFill>
              <a:latin typeface="Calibri"/>
              <a:ea typeface="Calibri"/>
              <a:cs typeface="Calibri"/>
            </a:endParaRPr>
          </a:p>
          <a:p>
            <a:r>
              <a:rPr lang="en-US" sz="2400" dirty="0">
                <a:solidFill>
                  <a:schemeClr val="tx1"/>
                </a:solidFill>
                <a:latin typeface="Calibri"/>
                <a:ea typeface="Calibri"/>
                <a:cs typeface="Calibri"/>
              </a:rPr>
              <a:t>FAQs &amp; Resources Slide Available</a:t>
            </a:r>
          </a:p>
        </p:txBody>
      </p:sp>
      <p:pic>
        <p:nvPicPr>
          <p:cNvPr id="12" name="Recorded Sound">
            <a:hlinkClick r:id="" action="ppaction://media"/>
            <a:extLst>
              <a:ext uri="{FF2B5EF4-FFF2-40B4-BE49-F238E27FC236}">
                <a16:creationId xmlns:a16="http://schemas.microsoft.com/office/drawing/2014/main" id="{4DA66DB3-CA91-42D2-31ED-6231847E104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1858" y="6222565"/>
            <a:ext cx="487363" cy="487363"/>
          </a:xfrm>
          <a:prstGeom prst="rect">
            <a:avLst/>
          </a:prstGeom>
        </p:spPr>
      </p:pic>
    </p:spTree>
    <p:extLst>
      <p:ext uri="{BB962C8B-B14F-4D97-AF65-F5344CB8AC3E}">
        <p14:creationId xmlns:p14="http://schemas.microsoft.com/office/powerpoint/2010/main" val="2824454907"/>
      </p:ext>
    </p:extLst>
  </p:cSld>
  <p:clrMapOvr>
    <a:masterClrMapping/>
  </p:clrMapOvr>
  <mc:AlternateContent xmlns:mc="http://schemas.openxmlformats.org/markup-compatibility/2006" xmlns:p14="http://schemas.microsoft.com/office/powerpoint/2010/main">
    <mc:Choice Requires="p14">
      <p:transition spd="slow" p14:dur="2000" advTm="17200"/>
    </mc:Choice>
    <mc:Fallback xmlns="">
      <p:transition spd="slow" advTm="17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169"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7561">
                <p:cTn id="7" fill="hold" display="0">
                  <p:stCondLst>
                    <p:cond delay="indefinite"/>
                  </p:stCondLst>
                  <p:endCondLst>
                    <p:cond evt="onStopAudio" delay="0">
                      <p:tgtEl>
                        <p:sldTgt/>
                      </p:tgtEl>
                    </p:cond>
                  </p:endCondLst>
                </p:cTn>
                <p:tgtEl>
                  <p:spTgt spid="1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19501C6-F015-4273-AF88-E0F6C8538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A677DB7-5829-45BD-9754-5EC484CC4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654296" cy="6858000"/>
          </a:xfrm>
          <a:prstGeom prst="rect">
            <a:avLst/>
          </a:prstGeom>
          <a:solidFill>
            <a:srgbClr val="2A4D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B832C00-84A9-4F37-97BB-A148E5A58D14}"/>
              </a:ext>
            </a:extLst>
          </p:cNvPr>
          <p:cNvPicPr>
            <a:picLocks noChangeAspect="1"/>
          </p:cNvPicPr>
          <p:nvPr/>
        </p:nvPicPr>
        <p:blipFill>
          <a:blip r:embed="rId5"/>
          <a:stretch>
            <a:fillRect/>
          </a:stretch>
        </p:blipFill>
        <p:spPr>
          <a:xfrm>
            <a:off x="5294376" y="754492"/>
            <a:ext cx="6257544" cy="5162473"/>
          </a:xfrm>
          <a:prstGeom prst="rect">
            <a:avLst/>
          </a:prstGeom>
        </p:spPr>
      </p:pic>
      <p:sp>
        <p:nvSpPr>
          <p:cNvPr id="8" name="Arrow: Pentagon 7">
            <a:extLst>
              <a:ext uri="{FF2B5EF4-FFF2-40B4-BE49-F238E27FC236}">
                <a16:creationId xmlns:a16="http://schemas.microsoft.com/office/drawing/2014/main" id="{96F3F155-4919-0844-135B-31943061A03D}"/>
              </a:ext>
            </a:extLst>
          </p:cNvPr>
          <p:cNvSpPr/>
          <p:nvPr/>
        </p:nvSpPr>
        <p:spPr>
          <a:xfrm>
            <a:off x="4363" y="369159"/>
            <a:ext cx="5589165" cy="928556"/>
          </a:xfrm>
          <a:prstGeom prst="homePlate">
            <a:avLst/>
          </a:prstGeom>
          <a:solidFill>
            <a:schemeClr val="bg1">
              <a:lumMod val="8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C97B8"/>
              </a:solidFill>
            </a:endParaRPr>
          </a:p>
        </p:txBody>
      </p:sp>
      <p:sp>
        <p:nvSpPr>
          <p:cNvPr id="6" name="TextBox 5">
            <a:extLst>
              <a:ext uri="{FF2B5EF4-FFF2-40B4-BE49-F238E27FC236}">
                <a16:creationId xmlns:a16="http://schemas.microsoft.com/office/drawing/2014/main" id="{3392753B-90E2-3777-2BE7-234EE1C1AA8A}"/>
              </a:ext>
            </a:extLst>
          </p:cNvPr>
          <p:cNvSpPr txBox="1"/>
          <p:nvPr/>
        </p:nvSpPr>
        <p:spPr>
          <a:xfrm>
            <a:off x="-245164" y="638311"/>
            <a:ext cx="581328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u="sng">
                <a:solidFill>
                  <a:srgbClr val="262626"/>
                </a:solidFill>
                <a:latin typeface="Calibri"/>
                <a:ea typeface="Calibri"/>
                <a:cs typeface="Calibri"/>
              </a:rPr>
              <a:t>UNIVERSAL DISABLING CONDITION</a:t>
            </a:r>
            <a:endParaRPr lang="en-US"/>
          </a:p>
        </p:txBody>
      </p:sp>
      <p:sp>
        <p:nvSpPr>
          <p:cNvPr id="9" name="TextBox 8">
            <a:extLst>
              <a:ext uri="{FF2B5EF4-FFF2-40B4-BE49-F238E27FC236}">
                <a16:creationId xmlns:a16="http://schemas.microsoft.com/office/drawing/2014/main" id="{F3E36745-DFEC-1F07-B33F-805671631D27}"/>
              </a:ext>
            </a:extLst>
          </p:cNvPr>
          <p:cNvSpPr txBox="1"/>
          <p:nvPr/>
        </p:nvSpPr>
        <p:spPr>
          <a:xfrm>
            <a:off x="414036" y="1904568"/>
            <a:ext cx="3657323"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dirty="0">
                <a:solidFill>
                  <a:schemeClr val="accent1"/>
                </a:solidFill>
                <a:latin typeface="Calibri"/>
                <a:ea typeface="Calibri"/>
                <a:cs typeface="Calibri"/>
              </a:rPr>
              <a:t>Does not expire. </a:t>
            </a:r>
          </a:p>
          <a:p>
            <a:endParaRPr lang="en-US" dirty="0">
              <a:solidFill>
                <a:schemeClr val="bg1"/>
              </a:solidFill>
              <a:latin typeface="Calibri"/>
              <a:ea typeface="Calibri"/>
              <a:cs typeface="Calibri"/>
            </a:endParaRPr>
          </a:p>
          <a:p>
            <a:r>
              <a:rPr lang="en-US" dirty="0">
                <a:solidFill>
                  <a:schemeClr val="bg1"/>
                </a:solidFill>
                <a:latin typeface="Calibri"/>
                <a:ea typeface="Calibri"/>
                <a:cs typeface="Calibri"/>
              </a:rPr>
              <a:t>Accepted by all PHAs. </a:t>
            </a:r>
          </a:p>
          <a:p>
            <a:endParaRPr lang="en-US" dirty="0">
              <a:solidFill>
                <a:schemeClr val="bg1"/>
              </a:solidFill>
              <a:latin typeface="Calibri"/>
              <a:ea typeface="Calibri"/>
              <a:cs typeface="Calibri"/>
            </a:endParaRPr>
          </a:p>
          <a:p>
            <a:r>
              <a:rPr lang="en-US" dirty="0">
                <a:solidFill>
                  <a:schemeClr val="bg1"/>
                </a:solidFill>
                <a:latin typeface="Calibri"/>
                <a:ea typeface="Calibri"/>
                <a:cs typeface="Calibri"/>
              </a:rPr>
              <a:t>CES Access Points complete upper left 'Service Provider,' information.</a:t>
            </a:r>
          </a:p>
          <a:p>
            <a:endParaRPr lang="en-US" dirty="0">
              <a:solidFill>
                <a:schemeClr val="bg1"/>
              </a:solidFill>
              <a:latin typeface="Calibri"/>
              <a:ea typeface="Calibri"/>
              <a:cs typeface="Calibri"/>
            </a:endParaRPr>
          </a:p>
          <a:p>
            <a:r>
              <a:rPr lang="en-US" dirty="0">
                <a:solidFill>
                  <a:schemeClr val="bg1"/>
                </a:solidFill>
                <a:latin typeface="Calibri"/>
                <a:ea typeface="Calibri"/>
                <a:cs typeface="Calibri"/>
              </a:rPr>
              <a:t>Knowledgeable Professional is defined as a state licensed clinical professional. </a:t>
            </a:r>
          </a:p>
        </p:txBody>
      </p:sp>
      <p:sp>
        <p:nvSpPr>
          <p:cNvPr id="2" name="TextBox 1">
            <a:extLst>
              <a:ext uri="{FF2B5EF4-FFF2-40B4-BE49-F238E27FC236}">
                <a16:creationId xmlns:a16="http://schemas.microsoft.com/office/drawing/2014/main" id="{279E1C7E-AC89-9087-EC49-7D05F5EBB35C}"/>
              </a:ext>
            </a:extLst>
          </p:cNvPr>
          <p:cNvSpPr txBox="1"/>
          <p:nvPr/>
        </p:nvSpPr>
        <p:spPr>
          <a:xfrm>
            <a:off x="6877455" y="1297715"/>
            <a:ext cx="1303507" cy="253916"/>
          </a:xfrm>
          <a:prstGeom prst="rect">
            <a:avLst/>
          </a:prstGeom>
          <a:noFill/>
        </p:spPr>
        <p:txBody>
          <a:bodyPr wrap="square" rtlCol="0">
            <a:spAutoFit/>
          </a:bodyPr>
          <a:lstStyle/>
          <a:p>
            <a:r>
              <a:rPr lang="en-US" sz="1050" dirty="0">
                <a:latin typeface="Calibri" panose="020F0502020204030204" pitchFamily="34" charset="0"/>
                <a:cs typeface="Calibri" panose="020F0502020204030204" pitchFamily="34" charset="0"/>
              </a:rPr>
              <a:t>Access Point Agency</a:t>
            </a:r>
          </a:p>
        </p:txBody>
      </p:sp>
      <p:pic>
        <p:nvPicPr>
          <p:cNvPr id="4" name="Graphic 3">
            <a:extLst>
              <a:ext uri="{FF2B5EF4-FFF2-40B4-BE49-F238E27FC236}">
                <a16:creationId xmlns:a16="http://schemas.microsoft.com/office/drawing/2014/main" id="{5E5E5819-0BC7-B333-D380-756A7306252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446535" y="-412154"/>
            <a:ext cx="2824929" cy="1591606"/>
          </a:xfrm>
          <a:prstGeom prst="rect">
            <a:avLst/>
          </a:prstGeom>
        </p:spPr>
      </p:pic>
      <p:pic>
        <p:nvPicPr>
          <p:cNvPr id="7" name="Recorded Sound">
            <a:hlinkClick r:id="" action="ppaction://media"/>
            <a:extLst>
              <a:ext uri="{FF2B5EF4-FFF2-40B4-BE49-F238E27FC236}">
                <a16:creationId xmlns:a16="http://schemas.microsoft.com/office/drawing/2014/main" id="{DBC967FB-E544-14A7-70F9-E1149C0EEDD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08238" y="6128114"/>
            <a:ext cx="487363" cy="487363"/>
          </a:xfrm>
          <a:prstGeom prst="rect">
            <a:avLst/>
          </a:prstGeom>
        </p:spPr>
      </p:pic>
    </p:spTree>
    <p:extLst>
      <p:ext uri="{BB962C8B-B14F-4D97-AF65-F5344CB8AC3E}">
        <p14:creationId xmlns:p14="http://schemas.microsoft.com/office/powerpoint/2010/main" val="1434488516"/>
      </p:ext>
    </p:extLst>
  </p:cSld>
  <p:clrMapOvr>
    <a:masterClrMapping/>
  </p:clrMapOvr>
  <mc:AlternateContent xmlns:mc="http://schemas.openxmlformats.org/markup-compatibility/2006" xmlns:p14="http://schemas.microsoft.com/office/powerpoint/2010/main">
    <mc:Choice Requires="p14">
      <p:transition spd="slow" p14:dur="2000" advTm="14910"/>
    </mc:Choice>
    <mc:Fallback xmlns="">
      <p:transition spd="slow" advTm="14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3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A4D88"/>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93F0ADB5-A0B4-4B01-A8C4-FDC34CE2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33" name="Rectangle 32">
            <a:extLst>
              <a:ext uri="{FF2B5EF4-FFF2-40B4-BE49-F238E27FC236}">
                <a16:creationId xmlns:a16="http://schemas.microsoft.com/office/drawing/2014/main" id="{AA6D0FDE-0241-4C21-A720-A69475358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2A4D88"/>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4" name="Arrow: Pentagon 3">
            <a:extLst>
              <a:ext uri="{FF2B5EF4-FFF2-40B4-BE49-F238E27FC236}">
                <a16:creationId xmlns:a16="http://schemas.microsoft.com/office/drawing/2014/main" id="{4CCE466A-7B10-270E-E762-5D86C8FAB419}"/>
              </a:ext>
            </a:extLst>
          </p:cNvPr>
          <p:cNvSpPr/>
          <p:nvPr/>
        </p:nvSpPr>
        <p:spPr>
          <a:xfrm>
            <a:off x="4363" y="369159"/>
            <a:ext cx="5517755" cy="928556"/>
          </a:xfrm>
          <a:prstGeom prst="homePlate">
            <a:avLst/>
          </a:prstGeom>
          <a:solidFill>
            <a:schemeClr val="bg1">
              <a:lumMod val="8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5" name="TextBox 4">
            <a:extLst>
              <a:ext uri="{FF2B5EF4-FFF2-40B4-BE49-F238E27FC236}">
                <a16:creationId xmlns:a16="http://schemas.microsoft.com/office/drawing/2014/main" id="{6F97464E-AAB6-A038-CEBE-75CC070E2B33}"/>
              </a:ext>
            </a:extLst>
          </p:cNvPr>
          <p:cNvSpPr txBox="1"/>
          <p:nvPr/>
        </p:nvSpPr>
        <p:spPr>
          <a:xfrm>
            <a:off x="-438125" y="466928"/>
            <a:ext cx="5960244" cy="524241"/>
          </a:xfrm>
          <a:prstGeom prst="rect">
            <a:avLst/>
          </a:prstGeom>
          <a:noFill/>
        </p:spPr>
        <p:txBody>
          <a:bodyPr wrap="square" lIns="91440" tIns="45720" rIns="91440" bIns="45720" rtlCol="0" anchor="t">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400" b="1" i="0" u="sng" strike="noStrike" kern="1200" cap="none" spc="0" normalizeH="0" baseline="0" noProof="0" dirty="0">
                <a:ln>
                  <a:noFill/>
                </a:ln>
                <a:solidFill>
                  <a:srgbClr val="000000"/>
                </a:solidFill>
                <a:effectLst/>
                <a:uLnTx/>
                <a:uFillTx/>
                <a:latin typeface="Calibri"/>
                <a:ea typeface="+mn-ea"/>
                <a:cs typeface="Calibri"/>
              </a:rPr>
              <a:t>Recommended Forms and Documents</a:t>
            </a:r>
          </a:p>
          <a:p>
            <a:pPr marL="0" marR="0" lvl="0" indent="0" algn="ctr" defTabSz="914400" rtl="0" eaLnBrk="1" fontAlgn="auto" latinLnBrk="0" hangingPunct="1">
              <a:lnSpc>
                <a:spcPct val="90000"/>
              </a:lnSpc>
              <a:spcBef>
                <a:spcPts val="0"/>
              </a:spcBef>
              <a:spcAft>
                <a:spcPts val="600"/>
              </a:spcAft>
              <a:buClrTx/>
              <a:buSzTx/>
              <a:buFontTx/>
              <a:buNone/>
              <a:tabLst/>
              <a:defRPr/>
            </a:pPr>
            <a:r>
              <a:rPr lang="en-US" sz="2400" b="1" dirty="0">
                <a:solidFill>
                  <a:srgbClr val="000000"/>
                </a:solidFill>
                <a:latin typeface="Calibri"/>
                <a:cs typeface="Calibri"/>
              </a:rPr>
              <a:t>City Resident Documents</a:t>
            </a:r>
            <a:endParaRPr kumimoji="0" lang="en-US" sz="2400" b="0" i="0" strike="noStrike" kern="1200" cap="none" spc="0" normalizeH="0" baseline="0" noProof="0" dirty="0">
              <a:ln>
                <a:noFill/>
              </a:ln>
              <a:solidFill>
                <a:srgbClr val="000000"/>
              </a:solidFill>
              <a:effectLst/>
              <a:uLnTx/>
              <a:uFillTx/>
              <a:latin typeface="Gill Sans MT" panose="020B0502020104020203"/>
              <a:ea typeface="+mn-ea"/>
              <a:cs typeface="+mn-cs"/>
            </a:endParaRPr>
          </a:p>
        </p:txBody>
      </p:sp>
      <p:pic>
        <p:nvPicPr>
          <p:cNvPr id="13" name="Graphic 12">
            <a:extLst>
              <a:ext uri="{FF2B5EF4-FFF2-40B4-BE49-F238E27FC236}">
                <a16:creationId xmlns:a16="http://schemas.microsoft.com/office/drawing/2014/main" id="{32F32F84-AA89-47E1-FD37-8524BF0A386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58195" y="-413377"/>
            <a:ext cx="3037004" cy="1711092"/>
          </a:xfrm>
          <a:prstGeom prst="rect">
            <a:avLst/>
          </a:prstGeom>
        </p:spPr>
      </p:pic>
      <p:pic>
        <p:nvPicPr>
          <p:cNvPr id="7" name="Picture 6">
            <a:extLst>
              <a:ext uri="{FF2B5EF4-FFF2-40B4-BE49-F238E27FC236}">
                <a16:creationId xmlns:a16="http://schemas.microsoft.com/office/drawing/2014/main" id="{79AB32A0-FFD3-F1E3-CBBC-C04F4250E8E5}"/>
              </a:ext>
            </a:extLst>
          </p:cNvPr>
          <p:cNvPicPr>
            <a:picLocks noChangeAspect="1"/>
          </p:cNvPicPr>
          <p:nvPr/>
        </p:nvPicPr>
        <p:blipFill>
          <a:blip r:embed="rId8"/>
          <a:stretch>
            <a:fillRect/>
          </a:stretch>
        </p:blipFill>
        <p:spPr>
          <a:xfrm>
            <a:off x="506763" y="1664942"/>
            <a:ext cx="3888140" cy="4823899"/>
          </a:xfrm>
          <a:prstGeom prst="rect">
            <a:avLst/>
          </a:prstGeom>
        </p:spPr>
      </p:pic>
      <p:pic>
        <p:nvPicPr>
          <p:cNvPr id="9" name="Picture 8">
            <a:extLst>
              <a:ext uri="{FF2B5EF4-FFF2-40B4-BE49-F238E27FC236}">
                <a16:creationId xmlns:a16="http://schemas.microsoft.com/office/drawing/2014/main" id="{B7E8FB9A-3749-EAA7-1A27-58728A9FC74B}"/>
              </a:ext>
            </a:extLst>
          </p:cNvPr>
          <p:cNvPicPr>
            <a:picLocks noChangeAspect="1"/>
          </p:cNvPicPr>
          <p:nvPr/>
        </p:nvPicPr>
        <p:blipFill>
          <a:blip r:embed="rId9"/>
          <a:stretch>
            <a:fillRect/>
          </a:stretch>
        </p:blipFill>
        <p:spPr>
          <a:xfrm>
            <a:off x="8088384" y="1664942"/>
            <a:ext cx="3810354" cy="4933752"/>
          </a:xfrm>
          <a:prstGeom prst="rect">
            <a:avLst/>
          </a:prstGeom>
        </p:spPr>
      </p:pic>
      <p:sp>
        <p:nvSpPr>
          <p:cNvPr id="10" name="TextBox 9">
            <a:extLst>
              <a:ext uri="{FF2B5EF4-FFF2-40B4-BE49-F238E27FC236}">
                <a16:creationId xmlns:a16="http://schemas.microsoft.com/office/drawing/2014/main" id="{4541D866-B66B-2F99-2F70-B129841B8C67}"/>
              </a:ext>
            </a:extLst>
          </p:cNvPr>
          <p:cNvSpPr txBox="1"/>
          <p:nvPr/>
        </p:nvSpPr>
        <p:spPr>
          <a:xfrm>
            <a:off x="4376497" y="2828835"/>
            <a:ext cx="3439004" cy="1200329"/>
          </a:xfrm>
          <a:prstGeom prst="rect">
            <a:avLst/>
          </a:prstGeom>
          <a:noFill/>
        </p:spPr>
        <p:txBody>
          <a:bodyPr wrap="square" rtlCol="0">
            <a:spAutoFit/>
          </a:bodyPr>
          <a:lstStyle/>
          <a:p>
            <a:pPr marL="285750" indent="-285750" algn="ctr">
              <a:buFont typeface="Arial" panose="020B0604020202020204" pitchFamily="34" charset="0"/>
              <a:buChar char="•"/>
            </a:pPr>
            <a:r>
              <a:rPr lang="en-US" dirty="0">
                <a:solidFill>
                  <a:srgbClr val="FFC000"/>
                </a:solidFill>
                <a:latin typeface="Calibri" panose="020F0502020204030204" pitchFamily="34" charset="0"/>
                <a:cs typeface="Calibri" panose="020F0502020204030204" pitchFamily="34" charset="0"/>
              </a:rPr>
              <a:t>City residency documents are NOT required before a match to a project with a city preference.</a:t>
            </a:r>
            <a:endParaRPr lang="en-US" dirty="0">
              <a:solidFill>
                <a:schemeClr val="bg1"/>
              </a:solidFill>
              <a:latin typeface="Calibri" panose="020F0502020204030204" pitchFamily="34" charset="0"/>
              <a:cs typeface="Calibri" panose="020F0502020204030204" pitchFamily="34" charset="0"/>
            </a:endParaRPr>
          </a:p>
          <a:p>
            <a:endParaRPr lang="en-US" dirty="0">
              <a:solidFill>
                <a:schemeClr val="bg1"/>
              </a:solidFill>
              <a:latin typeface="Calibri" panose="020F0502020204030204" pitchFamily="34" charset="0"/>
              <a:cs typeface="Calibri" panose="020F0502020204030204" pitchFamily="34" charset="0"/>
            </a:endParaRPr>
          </a:p>
        </p:txBody>
      </p:sp>
      <p:pic>
        <p:nvPicPr>
          <p:cNvPr id="3" name="Recorded Sound">
            <a:hlinkClick r:id="" action="ppaction://media"/>
            <a:extLst>
              <a:ext uri="{FF2B5EF4-FFF2-40B4-BE49-F238E27FC236}">
                <a16:creationId xmlns:a16="http://schemas.microsoft.com/office/drawing/2014/main" id="{4DD4AAE1-5BD7-E06A-0D5D-630F34E0503C}"/>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590651" y="6256609"/>
            <a:ext cx="487363" cy="487363"/>
          </a:xfrm>
          <a:prstGeom prst="rect">
            <a:avLst/>
          </a:prstGeom>
        </p:spPr>
      </p:pic>
    </p:spTree>
    <p:custDataLst>
      <p:tags r:id="rId1"/>
    </p:custDataLst>
    <p:extLst>
      <p:ext uri="{BB962C8B-B14F-4D97-AF65-F5344CB8AC3E}">
        <p14:creationId xmlns:p14="http://schemas.microsoft.com/office/powerpoint/2010/main" val="16550138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5800"/>
    </mc:Choice>
    <mc:Fallback xmlns="">
      <p:transition spd="slow" advTm="15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93F0ADB5-A0B4-4B01-A8C4-FDC34CE2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33" name="Rectangle 32">
            <a:extLst>
              <a:ext uri="{FF2B5EF4-FFF2-40B4-BE49-F238E27FC236}">
                <a16:creationId xmlns:a16="http://schemas.microsoft.com/office/drawing/2014/main" id="{AA6D0FDE-0241-4C21-A720-A69475358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2A4D88"/>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4" name="Arrow: Pentagon 3">
            <a:extLst>
              <a:ext uri="{FF2B5EF4-FFF2-40B4-BE49-F238E27FC236}">
                <a16:creationId xmlns:a16="http://schemas.microsoft.com/office/drawing/2014/main" id="{4CCE466A-7B10-270E-E762-5D86C8FAB419}"/>
              </a:ext>
            </a:extLst>
          </p:cNvPr>
          <p:cNvSpPr/>
          <p:nvPr/>
        </p:nvSpPr>
        <p:spPr>
          <a:xfrm>
            <a:off x="4363" y="369159"/>
            <a:ext cx="5517755" cy="928556"/>
          </a:xfrm>
          <a:prstGeom prst="homePlate">
            <a:avLst/>
          </a:prstGeom>
          <a:solidFill>
            <a:schemeClr val="bg1">
              <a:lumMod val="8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5" name="TextBox 4">
            <a:extLst>
              <a:ext uri="{FF2B5EF4-FFF2-40B4-BE49-F238E27FC236}">
                <a16:creationId xmlns:a16="http://schemas.microsoft.com/office/drawing/2014/main" id="{6F97464E-AAB6-A038-CEBE-75CC070E2B33}"/>
              </a:ext>
            </a:extLst>
          </p:cNvPr>
          <p:cNvSpPr txBox="1"/>
          <p:nvPr/>
        </p:nvSpPr>
        <p:spPr>
          <a:xfrm>
            <a:off x="-644525" y="581068"/>
            <a:ext cx="6166643" cy="380259"/>
          </a:xfrm>
          <a:prstGeom prst="rect">
            <a:avLst/>
          </a:prstGeom>
          <a:noFill/>
        </p:spPr>
        <p:txBody>
          <a:bodyPr wrap="square" lIns="91440" tIns="45720" rIns="91440" bIns="45720" rtlCol="0" anchor="t">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800" b="1" i="0" u="sng" strike="noStrike" kern="1200" cap="none" spc="0" normalizeH="0" baseline="0" noProof="0" dirty="0">
                <a:ln>
                  <a:noFill/>
                </a:ln>
                <a:solidFill>
                  <a:srgbClr val="000000"/>
                </a:solidFill>
                <a:effectLst/>
                <a:uLnTx/>
                <a:uFillTx/>
                <a:latin typeface="Calibri"/>
                <a:ea typeface="+mn-ea"/>
                <a:cs typeface="Calibri"/>
              </a:rPr>
              <a:t>HMIS FIELDS: CITY TIES</a:t>
            </a:r>
            <a:endParaRPr kumimoji="0" lang="en-US" sz="2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pic>
        <p:nvPicPr>
          <p:cNvPr id="13" name="Graphic 12">
            <a:extLst>
              <a:ext uri="{FF2B5EF4-FFF2-40B4-BE49-F238E27FC236}">
                <a16:creationId xmlns:a16="http://schemas.microsoft.com/office/drawing/2014/main" id="{32F32F84-AA89-47E1-FD37-8524BF0A386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58195" y="-413377"/>
            <a:ext cx="3037004" cy="1711092"/>
          </a:xfrm>
          <a:prstGeom prst="rect">
            <a:avLst/>
          </a:prstGeom>
        </p:spPr>
      </p:pic>
      <p:sp>
        <p:nvSpPr>
          <p:cNvPr id="6" name="TextBox 5">
            <a:extLst>
              <a:ext uri="{FF2B5EF4-FFF2-40B4-BE49-F238E27FC236}">
                <a16:creationId xmlns:a16="http://schemas.microsoft.com/office/drawing/2014/main" id="{FFCB82AE-16A9-0A08-6706-0F6895F30C24}"/>
              </a:ext>
            </a:extLst>
          </p:cNvPr>
          <p:cNvSpPr txBox="1"/>
          <p:nvPr/>
        </p:nvSpPr>
        <p:spPr>
          <a:xfrm>
            <a:off x="151680" y="1676512"/>
            <a:ext cx="450261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R="0" lvl="0" algn="l" defTabSz="914400" rtl="0" eaLnBrk="1" fontAlgn="auto" latinLnBrk="0" hangingPunct="1">
              <a:lnSpc>
                <a:spcPct val="100000"/>
              </a:lnSpc>
              <a:spcBef>
                <a:spcPts val="0"/>
              </a:spcBef>
              <a:spcAft>
                <a:spcPts val="0"/>
              </a:spcAft>
              <a:buClrTx/>
              <a:buSzTx/>
              <a:tabLst/>
              <a:defRPr/>
            </a:pPr>
            <a:r>
              <a:rPr lang="en-US" dirty="0">
                <a:solidFill>
                  <a:srgbClr val="FFFFFF"/>
                </a:solidFill>
                <a:latin typeface="Calibri"/>
                <a:ea typeface="Calibri"/>
                <a:cs typeface="Calibri"/>
              </a:rPr>
              <a:t>To be included on a prioritized list for an Anaheim, Garden Grove or Santa Ana program:</a:t>
            </a:r>
          </a:p>
        </p:txBody>
      </p:sp>
      <p:sp>
        <p:nvSpPr>
          <p:cNvPr id="2" name="TextBox 1">
            <a:extLst>
              <a:ext uri="{FF2B5EF4-FFF2-40B4-BE49-F238E27FC236}">
                <a16:creationId xmlns:a16="http://schemas.microsoft.com/office/drawing/2014/main" id="{551634D5-A560-DD7A-78FD-AD7B0328D0AD}"/>
              </a:ext>
            </a:extLst>
          </p:cNvPr>
          <p:cNvSpPr txBox="1"/>
          <p:nvPr/>
        </p:nvSpPr>
        <p:spPr>
          <a:xfrm>
            <a:off x="132226" y="2621461"/>
            <a:ext cx="4293859" cy="3416320"/>
          </a:xfrm>
          <a:prstGeom prst="rect">
            <a:avLst/>
          </a:prstGeom>
          <a:noFill/>
        </p:spPr>
        <p:txBody>
          <a:bodyPr wrap="square" rtlCol="0">
            <a:spAutoFit/>
          </a:bodyPr>
          <a:lstStyle/>
          <a:p>
            <a:pPr marL="285750" indent="-285750">
              <a:lnSpc>
                <a:spcPct val="200000"/>
              </a:lnSpc>
              <a:buFontTx/>
              <a:buChar char="-"/>
            </a:pPr>
            <a:r>
              <a:rPr lang="en-US" dirty="0">
                <a:solidFill>
                  <a:schemeClr val="bg1"/>
                </a:solidFill>
                <a:latin typeface="Calibri" panose="020F0502020204030204" pitchFamily="34" charset="0"/>
                <a:cs typeface="Calibri" panose="020F0502020204030204" pitchFamily="34" charset="0"/>
              </a:rPr>
              <a:t>Their prior city is one of the three cities.</a:t>
            </a:r>
          </a:p>
          <a:p>
            <a:pPr>
              <a:lnSpc>
                <a:spcPct val="200000"/>
              </a:lnSpc>
            </a:pPr>
            <a:endParaRPr lang="en-US" dirty="0">
              <a:solidFill>
                <a:schemeClr val="bg1"/>
              </a:solidFill>
              <a:latin typeface="Calibri" panose="020F0502020204030204" pitchFamily="34" charset="0"/>
              <a:cs typeface="Calibri" panose="020F0502020204030204" pitchFamily="34" charset="0"/>
            </a:endParaRPr>
          </a:p>
          <a:p>
            <a:pPr marL="285750" indent="-285750">
              <a:buFontTx/>
              <a:buChar char="-"/>
            </a:pPr>
            <a:r>
              <a:rPr lang="en-US" dirty="0">
                <a:solidFill>
                  <a:schemeClr val="bg1"/>
                </a:solidFill>
                <a:latin typeface="Calibri" panose="020F0502020204030204" pitchFamily="34" charset="0"/>
                <a:cs typeface="Calibri" panose="020F0502020204030204" pitchFamily="34" charset="0"/>
              </a:rPr>
              <a:t>They have identified school or employment ties for one of the three cities.</a:t>
            </a:r>
          </a:p>
          <a:p>
            <a:endParaRPr lang="en-US" dirty="0">
              <a:solidFill>
                <a:schemeClr val="bg1"/>
              </a:solidFill>
              <a:latin typeface="Calibri" panose="020F0502020204030204" pitchFamily="34" charset="0"/>
              <a:cs typeface="Calibri" panose="020F0502020204030204" pitchFamily="34" charset="0"/>
            </a:endParaRPr>
          </a:p>
          <a:p>
            <a:endParaRPr lang="en-US" dirty="0">
              <a:solidFill>
                <a:schemeClr val="bg1"/>
              </a:solidFill>
              <a:latin typeface="Calibri" panose="020F0502020204030204" pitchFamily="34" charset="0"/>
              <a:cs typeface="Calibri" panose="020F0502020204030204" pitchFamily="34" charset="0"/>
            </a:endParaRPr>
          </a:p>
          <a:p>
            <a:pPr marL="285750" indent="-285750">
              <a:buFontTx/>
              <a:buChar char="-"/>
            </a:pPr>
            <a:r>
              <a:rPr lang="en-US" dirty="0">
                <a:solidFill>
                  <a:schemeClr val="bg1"/>
                </a:solidFill>
                <a:latin typeface="Calibri" panose="020F0502020204030204" pitchFamily="34" charset="0"/>
                <a:cs typeface="Calibri" panose="020F0502020204030204" pitchFamily="34" charset="0"/>
              </a:rPr>
              <a:t>An assessment location was recorded as one of the three cities. </a:t>
            </a:r>
          </a:p>
          <a:p>
            <a:pPr marL="285750" indent="-285750">
              <a:buFontTx/>
              <a:buChar char="-"/>
            </a:pPr>
            <a:endParaRPr lang="en-US" dirty="0">
              <a:solidFill>
                <a:schemeClr val="bg1"/>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63FB492A-666F-C2D7-1607-A782E684BAEE}"/>
              </a:ext>
            </a:extLst>
          </p:cNvPr>
          <p:cNvPicPr>
            <a:picLocks noChangeAspect="1"/>
          </p:cNvPicPr>
          <p:nvPr/>
        </p:nvPicPr>
        <p:blipFill>
          <a:blip r:embed="rId8"/>
          <a:stretch>
            <a:fillRect/>
          </a:stretch>
        </p:blipFill>
        <p:spPr>
          <a:xfrm>
            <a:off x="6180008" y="1816205"/>
            <a:ext cx="4156800" cy="851637"/>
          </a:xfrm>
          <a:prstGeom prst="rect">
            <a:avLst/>
          </a:prstGeom>
        </p:spPr>
      </p:pic>
      <p:pic>
        <p:nvPicPr>
          <p:cNvPr id="11" name="Picture 10">
            <a:extLst>
              <a:ext uri="{FF2B5EF4-FFF2-40B4-BE49-F238E27FC236}">
                <a16:creationId xmlns:a16="http://schemas.microsoft.com/office/drawing/2014/main" id="{76AD921B-5E30-40C9-FC70-5FD61D799544}"/>
              </a:ext>
            </a:extLst>
          </p:cNvPr>
          <p:cNvPicPr>
            <a:picLocks noChangeAspect="1"/>
          </p:cNvPicPr>
          <p:nvPr/>
        </p:nvPicPr>
        <p:blipFill>
          <a:blip r:embed="rId9"/>
          <a:stretch>
            <a:fillRect/>
          </a:stretch>
        </p:blipFill>
        <p:spPr>
          <a:xfrm>
            <a:off x="6313634" y="3408710"/>
            <a:ext cx="3355840" cy="913441"/>
          </a:xfrm>
          <a:prstGeom prst="rect">
            <a:avLst/>
          </a:prstGeom>
        </p:spPr>
      </p:pic>
      <p:pic>
        <p:nvPicPr>
          <p:cNvPr id="14" name="Picture 13">
            <a:extLst>
              <a:ext uri="{FF2B5EF4-FFF2-40B4-BE49-F238E27FC236}">
                <a16:creationId xmlns:a16="http://schemas.microsoft.com/office/drawing/2014/main" id="{5C5E407F-F4BC-C9E3-1A33-F96EC062C3CF}"/>
              </a:ext>
            </a:extLst>
          </p:cNvPr>
          <p:cNvPicPr>
            <a:picLocks noChangeAspect="1"/>
          </p:cNvPicPr>
          <p:nvPr/>
        </p:nvPicPr>
        <p:blipFill>
          <a:blip r:embed="rId10"/>
          <a:stretch>
            <a:fillRect/>
          </a:stretch>
        </p:blipFill>
        <p:spPr>
          <a:xfrm>
            <a:off x="6313634" y="5051221"/>
            <a:ext cx="3902492" cy="925333"/>
          </a:xfrm>
          <a:prstGeom prst="rect">
            <a:avLst/>
          </a:prstGeom>
        </p:spPr>
      </p:pic>
      <p:sp>
        <p:nvSpPr>
          <p:cNvPr id="3" name="TextBox 2">
            <a:extLst>
              <a:ext uri="{FF2B5EF4-FFF2-40B4-BE49-F238E27FC236}">
                <a16:creationId xmlns:a16="http://schemas.microsoft.com/office/drawing/2014/main" id="{0E3119F3-E32C-DC45-1C5C-FC45E25923FA}"/>
              </a:ext>
            </a:extLst>
          </p:cNvPr>
          <p:cNvSpPr txBox="1"/>
          <p:nvPr/>
        </p:nvSpPr>
        <p:spPr>
          <a:xfrm>
            <a:off x="6186480" y="1520870"/>
            <a:ext cx="3910410" cy="307777"/>
          </a:xfrm>
          <a:prstGeom prst="rect">
            <a:avLst/>
          </a:prstGeom>
          <a:noFill/>
        </p:spPr>
        <p:txBody>
          <a:bodyPr wrap="square" rtlCol="0">
            <a:spAutoFit/>
          </a:bodyPr>
          <a:lstStyle/>
          <a:p>
            <a:r>
              <a:rPr lang="en-US" sz="1400" i="1" dirty="0">
                <a:latin typeface="Calibri" panose="020F0502020204030204" pitchFamily="34" charset="0"/>
                <a:cs typeface="Calibri" panose="020F0502020204030204" pitchFamily="34" charset="0"/>
              </a:rPr>
              <a:t>ICES Enrollment Screen: prior city and city at entry: </a:t>
            </a:r>
          </a:p>
        </p:txBody>
      </p:sp>
      <p:sp>
        <p:nvSpPr>
          <p:cNvPr id="8" name="TextBox 7">
            <a:extLst>
              <a:ext uri="{FF2B5EF4-FFF2-40B4-BE49-F238E27FC236}">
                <a16:creationId xmlns:a16="http://schemas.microsoft.com/office/drawing/2014/main" id="{42899DF6-D076-F6D1-357F-356508F7DC2A}"/>
              </a:ext>
            </a:extLst>
          </p:cNvPr>
          <p:cNvSpPr txBox="1"/>
          <p:nvPr/>
        </p:nvSpPr>
        <p:spPr>
          <a:xfrm>
            <a:off x="6180008" y="3005442"/>
            <a:ext cx="3910410" cy="307777"/>
          </a:xfrm>
          <a:prstGeom prst="rect">
            <a:avLst/>
          </a:prstGeom>
          <a:noFill/>
        </p:spPr>
        <p:txBody>
          <a:bodyPr wrap="square" rtlCol="0">
            <a:spAutoFit/>
          </a:bodyPr>
          <a:lstStyle/>
          <a:p>
            <a:r>
              <a:rPr lang="en-US" sz="1400" i="1" dirty="0">
                <a:latin typeface="Calibri" panose="020F0502020204030204" pitchFamily="34" charset="0"/>
                <a:cs typeface="Calibri" panose="020F0502020204030204" pitchFamily="34" charset="0"/>
              </a:rPr>
              <a:t>Individual CES Assessment Location</a:t>
            </a:r>
          </a:p>
        </p:txBody>
      </p:sp>
      <p:sp>
        <p:nvSpPr>
          <p:cNvPr id="10" name="TextBox 9">
            <a:extLst>
              <a:ext uri="{FF2B5EF4-FFF2-40B4-BE49-F238E27FC236}">
                <a16:creationId xmlns:a16="http://schemas.microsoft.com/office/drawing/2014/main" id="{B8D9BFE2-D873-BE28-F002-6D19D25BA7D5}"/>
              </a:ext>
            </a:extLst>
          </p:cNvPr>
          <p:cNvSpPr txBox="1"/>
          <p:nvPr/>
        </p:nvSpPr>
        <p:spPr>
          <a:xfrm>
            <a:off x="6147460" y="4581639"/>
            <a:ext cx="3910410" cy="307777"/>
          </a:xfrm>
          <a:prstGeom prst="rect">
            <a:avLst/>
          </a:prstGeom>
          <a:noFill/>
        </p:spPr>
        <p:txBody>
          <a:bodyPr wrap="square" rtlCol="0">
            <a:spAutoFit/>
          </a:bodyPr>
          <a:lstStyle/>
          <a:p>
            <a:r>
              <a:rPr lang="en-US" sz="1400" i="1" dirty="0">
                <a:latin typeface="Calibri" panose="020F0502020204030204" pitchFamily="34" charset="0"/>
                <a:cs typeface="Calibri" panose="020F0502020204030204" pitchFamily="34" charset="0"/>
              </a:rPr>
              <a:t>Current Living Situation Assessment Location </a:t>
            </a:r>
          </a:p>
        </p:txBody>
      </p:sp>
      <p:sp>
        <p:nvSpPr>
          <p:cNvPr id="12" name="TextBox 11">
            <a:extLst>
              <a:ext uri="{FF2B5EF4-FFF2-40B4-BE49-F238E27FC236}">
                <a16:creationId xmlns:a16="http://schemas.microsoft.com/office/drawing/2014/main" id="{09F033F7-09E9-DC6C-D736-C32D9D61E8E4}"/>
              </a:ext>
            </a:extLst>
          </p:cNvPr>
          <p:cNvSpPr txBox="1"/>
          <p:nvPr/>
        </p:nvSpPr>
        <p:spPr>
          <a:xfrm>
            <a:off x="291866" y="5760814"/>
            <a:ext cx="4293859" cy="738664"/>
          </a:xfrm>
          <a:prstGeom prst="rect">
            <a:avLst/>
          </a:prstGeom>
          <a:noFill/>
        </p:spPr>
        <p:txBody>
          <a:bodyPr wrap="square">
            <a:spAutoFit/>
          </a:bodyPr>
          <a:lstStyle/>
          <a:p>
            <a:r>
              <a:rPr lang="en-US" sz="1400" b="1" dirty="0">
                <a:latin typeface="Calibri" panose="020F0502020204030204" pitchFamily="34" charset="0"/>
                <a:ea typeface="Calibri" panose="020F0502020204030204" pitchFamily="34" charset="0"/>
                <a:cs typeface="Calibri" panose="020F0502020204030204" pitchFamily="34" charset="0"/>
              </a:rPr>
              <a:t>2024 Residency/City Ties Training: </a:t>
            </a:r>
            <a:r>
              <a:rPr lang="en-US" sz="1400" dirty="0">
                <a:latin typeface="Calibri" panose="020F0502020204030204" pitchFamily="34" charset="0"/>
                <a:ea typeface="Calibri" panose="020F0502020204030204" pitchFamily="34" charset="0"/>
                <a:cs typeface="Calibri" panose="020F0502020204030204" pitchFamily="34" charset="0"/>
                <a:hlinkClick r:id="rId11"/>
              </a:rPr>
              <a:t>https://ceo.ocgov.com/page/ces-partner-documents-and-resources/2024-residency-city-ties-training</a:t>
            </a:r>
            <a:endParaRPr lang="en-US" sz="1400" dirty="0">
              <a:latin typeface="Calibri" panose="020F0502020204030204" pitchFamily="34" charset="0"/>
              <a:ea typeface="Calibri" panose="020F0502020204030204" pitchFamily="34" charset="0"/>
              <a:cs typeface="Calibri" panose="020F0502020204030204" pitchFamily="34" charset="0"/>
            </a:endParaRPr>
          </a:p>
        </p:txBody>
      </p:sp>
      <p:pic>
        <p:nvPicPr>
          <p:cNvPr id="16" name="Recorded Sound">
            <a:hlinkClick r:id="" action="ppaction://media"/>
            <a:extLst>
              <a:ext uri="{FF2B5EF4-FFF2-40B4-BE49-F238E27FC236}">
                <a16:creationId xmlns:a16="http://schemas.microsoft.com/office/drawing/2014/main" id="{FCA1E389-8160-0C37-D555-BAF9CF523BD5}"/>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521300" y="6130146"/>
            <a:ext cx="487363" cy="487363"/>
          </a:xfrm>
          <a:prstGeom prst="rect">
            <a:avLst/>
          </a:prstGeom>
        </p:spPr>
      </p:pic>
    </p:spTree>
    <p:custDataLst>
      <p:tags r:id="rId1"/>
    </p:custDataLst>
    <p:extLst>
      <p:ext uri="{BB962C8B-B14F-4D97-AF65-F5344CB8AC3E}">
        <p14:creationId xmlns:p14="http://schemas.microsoft.com/office/powerpoint/2010/main" val="39304907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0800"/>
    </mc:Choice>
    <mc:Fallback xmlns="">
      <p:transition spd="slow" advTm="10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02"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44B3ABA-9D41-7D43-5602-AE94B2F131C9}"/>
              </a:ext>
            </a:extLst>
          </p:cNvPr>
          <p:cNvSpPr/>
          <p:nvPr/>
        </p:nvSpPr>
        <p:spPr>
          <a:xfrm>
            <a:off x="-2806" y="-89878"/>
            <a:ext cx="6087716" cy="6977062"/>
          </a:xfrm>
          <a:prstGeom prst="rect">
            <a:avLst/>
          </a:prstGeom>
          <a:solidFill>
            <a:srgbClr val="2A4D88"/>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Title 1">
            <a:extLst>
              <a:ext uri="{FF2B5EF4-FFF2-40B4-BE49-F238E27FC236}">
                <a16:creationId xmlns:a16="http://schemas.microsoft.com/office/drawing/2014/main" id="{BA017080-5999-C3F8-C00D-1B4CCA6F60C3}"/>
              </a:ext>
            </a:extLst>
          </p:cNvPr>
          <p:cNvSpPr txBox="1">
            <a:spLocks/>
          </p:cNvSpPr>
          <p:nvPr/>
        </p:nvSpPr>
        <p:spPr bwMode="blackWhite">
          <a:xfrm>
            <a:off x="884713" y="203521"/>
            <a:ext cx="4351589" cy="1495794"/>
          </a:xfrm>
          <a:prstGeom prst="rect">
            <a:avLst/>
          </a:prstGeom>
          <a:noFill/>
          <a:ln w="31750" cap="sq">
            <a:noFill/>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82880" tIns="182880" rIns="182880" bIns="182880" rtlCol="0" anchor="ctr" anchorCtr="1">
            <a:normAutofit fontScale="97500"/>
          </a:bodyPr>
          <a:lstStyle>
            <a:lvl1pPr algn="ctr" defTabSz="914400" rtl="0" eaLnBrk="1" latinLnBrk="0" hangingPunct="1">
              <a:lnSpc>
                <a:spcPct val="90000"/>
              </a:lnSpc>
              <a:spcBef>
                <a:spcPct val="0"/>
              </a:spcBef>
              <a:buNone/>
              <a:defRPr sz="2200" kern="1200" cap="all" spc="200" baseline="0">
                <a:solidFill>
                  <a:srgbClr val="262626"/>
                </a:solidFill>
                <a:latin typeface="+mj-lt"/>
                <a:ea typeface="+mj-ea"/>
                <a:cs typeface="+mj-cs"/>
              </a:defRPr>
            </a:lvl1pPr>
          </a:lstStyle>
          <a:p>
            <a:r>
              <a:rPr lang="en-US" sz="2900" u="sng" dirty="0">
                <a:solidFill>
                  <a:schemeClr val="bg1"/>
                </a:solidFill>
                <a:latin typeface="Calibri"/>
                <a:ea typeface="Calibri"/>
                <a:cs typeface="Calibri"/>
              </a:rPr>
              <a:t>Ices workflow</a:t>
            </a:r>
            <a:r>
              <a:rPr lang="en-US" sz="2900" dirty="0">
                <a:solidFill>
                  <a:schemeClr val="bg1"/>
                </a:solidFill>
                <a:latin typeface="Calibri"/>
                <a:ea typeface="Calibri"/>
                <a:cs typeface="Calibri"/>
              </a:rPr>
              <a:t>:</a:t>
            </a:r>
          </a:p>
          <a:p>
            <a:r>
              <a:rPr lang="en-US" sz="2500" dirty="0">
                <a:solidFill>
                  <a:schemeClr val="accent1"/>
                </a:solidFill>
                <a:latin typeface="Calibri"/>
                <a:ea typeface="Calibri"/>
                <a:cs typeface="Calibri"/>
              </a:rPr>
              <a:t>Housing planning</a:t>
            </a:r>
          </a:p>
        </p:txBody>
      </p:sp>
      <p:sp>
        <p:nvSpPr>
          <p:cNvPr id="6" name="TextBox 5">
            <a:extLst>
              <a:ext uri="{FF2B5EF4-FFF2-40B4-BE49-F238E27FC236}">
                <a16:creationId xmlns:a16="http://schemas.microsoft.com/office/drawing/2014/main" id="{D4E0DF4A-FD1E-DF42-313E-2A0AD49E2C7F}"/>
              </a:ext>
            </a:extLst>
          </p:cNvPr>
          <p:cNvSpPr txBox="1"/>
          <p:nvPr/>
        </p:nvSpPr>
        <p:spPr>
          <a:xfrm>
            <a:off x="151306" y="2372049"/>
            <a:ext cx="5818401" cy="3747436"/>
          </a:xfrm>
          <a:prstGeom prst="rect">
            <a:avLst/>
          </a:prstGeom>
          <a:noFill/>
        </p:spPr>
        <p:txBody>
          <a:bodyPr wrap="square" lIns="91440" tIns="45720" rIns="91440" bIns="45720" rtlCol="0" anchor="t">
            <a:spAutoFit/>
          </a:bodyPr>
          <a:lstStyle/>
          <a:p>
            <a:pPr marL="342900" indent="-342900">
              <a:lnSpc>
                <a:spcPct val="150000"/>
              </a:lnSpc>
              <a:buFont typeface="Arial" panose="05000000000000000000" pitchFamily="2" charset="2"/>
              <a:buChar char="•"/>
            </a:pPr>
            <a:r>
              <a:rPr lang="en-US" sz="1600" u="sng" dirty="0">
                <a:solidFill>
                  <a:schemeClr val="accent1"/>
                </a:solidFill>
                <a:latin typeface="Calibri"/>
                <a:cs typeface="Calibri"/>
              </a:rPr>
              <a:t>Exploring Housing Intervention Options</a:t>
            </a:r>
            <a:r>
              <a:rPr lang="en-US" sz="1600" dirty="0">
                <a:solidFill>
                  <a:schemeClr val="bg1"/>
                </a:solidFill>
                <a:latin typeface="Calibri"/>
                <a:cs typeface="Calibri"/>
              </a:rPr>
              <a:t>:</a:t>
            </a:r>
          </a:p>
          <a:p>
            <a:pPr marL="800100" lvl="1" indent="-342900">
              <a:lnSpc>
                <a:spcPct val="150000"/>
              </a:lnSpc>
              <a:buFont typeface="Courier New" panose="05000000000000000000" pitchFamily="2" charset="2"/>
              <a:buChar char="o"/>
            </a:pPr>
            <a:r>
              <a:rPr lang="en-US" sz="1600" dirty="0">
                <a:solidFill>
                  <a:schemeClr val="bg1"/>
                </a:solidFill>
                <a:latin typeface="Calibri"/>
                <a:cs typeface="Calibri"/>
              </a:rPr>
              <a:t>There are not enough housing opportunities through CES to serve everyone on the community queue. </a:t>
            </a:r>
          </a:p>
          <a:p>
            <a:pPr marL="800100" lvl="1" indent="-342900">
              <a:lnSpc>
                <a:spcPct val="150000"/>
              </a:lnSpc>
              <a:buFont typeface="Courier New" panose="05000000000000000000" pitchFamily="2" charset="2"/>
              <a:buChar char="o"/>
            </a:pPr>
            <a:r>
              <a:rPr lang="en-US" sz="1600" dirty="0">
                <a:solidFill>
                  <a:schemeClr val="bg1"/>
                </a:solidFill>
                <a:latin typeface="Calibri"/>
                <a:ea typeface="Calibri"/>
                <a:cs typeface="Calibri"/>
              </a:rPr>
              <a:t>Find alternative housing options for participants, such as family reunification, room rentals, low-income housing, assisted living, sober living, and more.</a:t>
            </a:r>
          </a:p>
          <a:p>
            <a:pPr marL="285750" indent="-285750">
              <a:lnSpc>
                <a:spcPct val="150000"/>
              </a:lnSpc>
              <a:buFont typeface="Arial"/>
              <a:buChar char="•"/>
            </a:pPr>
            <a:r>
              <a:rPr lang="en-US" sz="1600" u="sng" dirty="0">
                <a:solidFill>
                  <a:schemeClr val="accent1"/>
                </a:solidFill>
                <a:latin typeface="Calibri"/>
                <a:cs typeface="Calibri"/>
              </a:rPr>
              <a:t>ICES Assessment Questions for Housing Planning</a:t>
            </a:r>
            <a:r>
              <a:rPr lang="en-US" sz="1600" dirty="0">
                <a:solidFill>
                  <a:schemeClr val="bg1"/>
                </a:solidFill>
                <a:latin typeface="Calibri"/>
                <a:cs typeface="Calibri"/>
              </a:rPr>
              <a:t>:</a:t>
            </a:r>
            <a:endParaRPr lang="en-US" sz="1600" dirty="0">
              <a:solidFill>
                <a:schemeClr val="bg1"/>
              </a:solidFill>
              <a:latin typeface="Calibri"/>
              <a:ea typeface="Calibri"/>
              <a:cs typeface="Calibri"/>
            </a:endParaRPr>
          </a:p>
          <a:p>
            <a:pPr marL="742950" lvl="1" indent="-285750">
              <a:lnSpc>
                <a:spcPct val="150000"/>
              </a:lnSpc>
              <a:buFont typeface="Courier New"/>
              <a:buChar char="o"/>
            </a:pPr>
            <a:r>
              <a:rPr lang="en-US" sz="1600" dirty="0">
                <a:solidFill>
                  <a:schemeClr val="bg1"/>
                </a:solidFill>
                <a:latin typeface="Calibri"/>
                <a:cs typeface="Calibri"/>
              </a:rPr>
              <a:t>Complete the Individual CES Assessment to reflect participant housing interests.</a:t>
            </a:r>
            <a:endParaRPr lang="en-US" sz="1600" dirty="0">
              <a:solidFill>
                <a:schemeClr val="bg1"/>
              </a:solidFill>
              <a:latin typeface="Calibri"/>
              <a:ea typeface="Calibri"/>
              <a:cs typeface="Calibri"/>
            </a:endParaRPr>
          </a:p>
          <a:p>
            <a:pPr marL="742950" lvl="1" indent="-285750">
              <a:lnSpc>
                <a:spcPct val="150000"/>
              </a:lnSpc>
              <a:buFont typeface="Courier New"/>
              <a:buChar char="o"/>
            </a:pPr>
            <a:r>
              <a:rPr lang="en-US" sz="1600" dirty="0">
                <a:solidFill>
                  <a:schemeClr val="bg1"/>
                </a:solidFill>
                <a:latin typeface="Calibri"/>
                <a:cs typeface="Calibri"/>
              </a:rPr>
              <a:t>Answer ADA accommodations questions as needed. </a:t>
            </a:r>
          </a:p>
        </p:txBody>
      </p:sp>
      <p:pic>
        <p:nvPicPr>
          <p:cNvPr id="9" name="Graphic 8">
            <a:extLst>
              <a:ext uri="{FF2B5EF4-FFF2-40B4-BE49-F238E27FC236}">
                <a16:creationId xmlns:a16="http://schemas.microsoft.com/office/drawing/2014/main" id="{894FDA62-1C3E-C7C2-69C7-2E6AB0FE50F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377098" y="-546256"/>
            <a:ext cx="3084034" cy="1737589"/>
          </a:xfrm>
          <a:prstGeom prst="rect">
            <a:avLst/>
          </a:prstGeom>
        </p:spPr>
      </p:pic>
      <p:sp>
        <p:nvSpPr>
          <p:cNvPr id="10" name="TextBox 9">
            <a:extLst>
              <a:ext uri="{FF2B5EF4-FFF2-40B4-BE49-F238E27FC236}">
                <a16:creationId xmlns:a16="http://schemas.microsoft.com/office/drawing/2014/main" id="{DF8F1BAD-1BDC-560C-8B42-4058A4246530}"/>
              </a:ext>
            </a:extLst>
          </p:cNvPr>
          <p:cNvSpPr txBox="1"/>
          <p:nvPr/>
        </p:nvSpPr>
        <p:spPr>
          <a:xfrm>
            <a:off x="1052813" y="1993210"/>
            <a:ext cx="4008475" cy="369332"/>
          </a:xfrm>
          <a:prstGeom prst="rect">
            <a:avLst/>
          </a:prstGeom>
          <a:noFill/>
        </p:spPr>
        <p:txBody>
          <a:bodyPr wrap="square" lIns="91440" tIns="45720" rIns="91440" bIns="45720" rtlCol="0" anchor="t">
            <a:spAutoFit/>
          </a:bodyPr>
          <a:lstStyle/>
          <a:p>
            <a:pPr algn="ctr"/>
            <a:r>
              <a:rPr lang="en-US" u="sng" dirty="0">
                <a:solidFill>
                  <a:schemeClr val="bg1"/>
                </a:solidFill>
                <a:latin typeface="Calibri"/>
                <a:cs typeface="Calibri"/>
              </a:rPr>
              <a:t>What is Housing Planning?</a:t>
            </a:r>
          </a:p>
        </p:txBody>
      </p:sp>
      <p:pic>
        <p:nvPicPr>
          <p:cNvPr id="2" name="Picture 1" descr="A white background with black text&#10;&#10;Description automatically generated">
            <a:extLst>
              <a:ext uri="{FF2B5EF4-FFF2-40B4-BE49-F238E27FC236}">
                <a16:creationId xmlns:a16="http://schemas.microsoft.com/office/drawing/2014/main" id="{86EC3176-1472-9575-B048-3B8B30C36659}"/>
              </a:ext>
            </a:extLst>
          </p:cNvPr>
          <p:cNvPicPr>
            <a:picLocks noChangeAspect="1"/>
          </p:cNvPicPr>
          <p:nvPr/>
        </p:nvPicPr>
        <p:blipFill>
          <a:blip r:embed="rId7"/>
          <a:stretch>
            <a:fillRect/>
          </a:stretch>
        </p:blipFill>
        <p:spPr>
          <a:xfrm>
            <a:off x="6104366" y="1233872"/>
            <a:ext cx="6089565" cy="1888009"/>
          </a:xfrm>
          <a:prstGeom prst="rect">
            <a:avLst/>
          </a:prstGeom>
        </p:spPr>
      </p:pic>
      <p:pic>
        <p:nvPicPr>
          <p:cNvPr id="3" name="Picture 2" descr="A screenshot of a computer&#10;&#10;Description automatically generated">
            <a:extLst>
              <a:ext uri="{FF2B5EF4-FFF2-40B4-BE49-F238E27FC236}">
                <a16:creationId xmlns:a16="http://schemas.microsoft.com/office/drawing/2014/main" id="{70DDE414-35E7-778B-0295-1EA7DC32C71E}"/>
              </a:ext>
            </a:extLst>
          </p:cNvPr>
          <p:cNvPicPr>
            <a:picLocks noChangeAspect="1"/>
          </p:cNvPicPr>
          <p:nvPr/>
        </p:nvPicPr>
        <p:blipFill>
          <a:blip r:embed="rId8"/>
          <a:stretch>
            <a:fillRect/>
          </a:stretch>
        </p:blipFill>
        <p:spPr>
          <a:xfrm>
            <a:off x="6093941" y="3229747"/>
            <a:ext cx="6100118" cy="2993423"/>
          </a:xfrm>
          <a:prstGeom prst="rect">
            <a:avLst/>
          </a:prstGeom>
        </p:spPr>
      </p:pic>
      <p:pic>
        <p:nvPicPr>
          <p:cNvPr id="11" name="Recorded Sound">
            <a:hlinkClick r:id="" action="ppaction://media"/>
            <a:extLst>
              <a:ext uri="{FF2B5EF4-FFF2-40B4-BE49-F238E27FC236}">
                <a16:creationId xmlns:a16="http://schemas.microsoft.com/office/drawing/2014/main" id="{32825676-02F3-6233-9B3C-BF7706FAE6C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47992" y="6173805"/>
            <a:ext cx="487363" cy="487363"/>
          </a:xfrm>
          <a:prstGeom prst="rect">
            <a:avLst/>
          </a:prstGeom>
        </p:spPr>
      </p:pic>
    </p:spTree>
    <p:extLst>
      <p:ext uri="{BB962C8B-B14F-4D97-AF65-F5344CB8AC3E}">
        <p14:creationId xmlns:p14="http://schemas.microsoft.com/office/powerpoint/2010/main" val="4208364487"/>
      </p:ext>
    </p:extLst>
  </p:cSld>
  <p:clrMapOvr>
    <a:masterClrMapping/>
  </p:clrMapOvr>
  <mc:AlternateContent xmlns:mc="http://schemas.openxmlformats.org/markup-compatibility/2006" xmlns:p14="http://schemas.microsoft.com/office/powerpoint/2010/main">
    <mc:Choice Requires="p14">
      <p:transition spd="slow" p14:dur="2000" advTm="45618"/>
    </mc:Choice>
    <mc:Fallback xmlns="">
      <p:transition spd="slow" advTm="456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175"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44B3ABA-9D41-7D43-5602-AE94B2F131C9}"/>
              </a:ext>
            </a:extLst>
          </p:cNvPr>
          <p:cNvSpPr/>
          <p:nvPr/>
        </p:nvSpPr>
        <p:spPr>
          <a:xfrm>
            <a:off x="-2806" y="-89878"/>
            <a:ext cx="6087716" cy="6977062"/>
          </a:xfrm>
          <a:prstGeom prst="rect">
            <a:avLst/>
          </a:prstGeom>
          <a:solidFill>
            <a:srgbClr val="2A4D88"/>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Title 1">
            <a:extLst>
              <a:ext uri="{FF2B5EF4-FFF2-40B4-BE49-F238E27FC236}">
                <a16:creationId xmlns:a16="http://schemas.microsoft.com/office/drawing/2014/main" id="{BA017080-5999-C3F8-C00D-1B4CCA6F60C3}"/>
              </a:ext>
            </a:extLst>
          </p:cNvPr>
          <p:cNvSpPr txBox="1">
            <a:spLocks/>
          </p:cNvSpPr>
          <p:nvPr/>
        </p:nvSpPr>
        <p:spPr bwMode="blackWhite">
          <a:xfrm>
            <a:off x="884713" y="203521"/>
            <a:ext cx="4351589" cy="1495794"/>
          </a:xfrm>
          <a:prstGeom prst="rect">
            <a:avLst/>
          </a:prstGeom>
          <a:noFill/>
          <a:ln w="31750" cap="sq">
            <a:noFill/>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82880" tIns="182880" rIns="182880" bIns="182880" rtlCol="0" anchor="ctr" anchorCtr="1">
            <a:normAutofit fontScale="97500"/>
          </a:bodyPr>
          <a:lstStyle>
            <a:lvl1pPr algn="ctr" defTabSz="914400" rtl="0" eaLnBrk="1" latinLnBrk="0" hangingPunct="1">
              <a:lnSpc>
                <a:spcPct val="90000"/>
              </a:lnSpc>
              <a:spcBef>
                <a:spcPct val="0"/>
              </a:spcBef>
              <a:buNone/>
              <a:defRPr sz="2200" kern="1200" cap="all" spc="200" baseline="0">
                <a:solidFill>
                  <a:srgbClr val="262626"/>
                </a:solidFill>
                <a:latin typeface="+mj-lt"/>
                <a:ea typeface="+mj-ea"/>
                <a:cs typeface="+mj-cs"/>
              </a:defRPr>
            </a:lvl1pPr>
          </a:lstStyle>
          <a:p>
            <a:r>
              <a:rPr lang="en-US" sz="2900" u="sng" dirty="0">
                <a:solidFill>
                  <a:schemeClr val="bg1"/>
                </a:solidFill>
                <a:latin typeface="Calibri"/>
                <a:ea typeface="Calibri"/>
                <a:cs typeface="Calibri"/>
              </a:rPr>
              <a:t>Ices workflow</a:t>
            </a:r>
            <a:r>
              <a:rPr lang="en-US" sz="2900" dirty="0">
                <a:solidFill>
                  <a:schemeClr val="bg1"/>
                </a:solidFill>
                <a:latin typeface="Calibri"/>
                <a:ea typeface="Calibri"/>
                <a:cs typeface="Calibri"/>
              </a:rPr>
              <a:t>:</a:t>
            </a:r>
          </a:p>
          <a:p>
            <a:r>
              <a:rPr lang="en-US" sz="2500" dirty="0">
                <a:solidFill>
                  <a:schemeClr val="accent1"/>
                </a:solidFill>
                <a:latin typeface="Calibri"/>
                <a:ea typeface="Calibri"/>
                <a:cs typeface="Calibri"/>
              </a:rPr>
              <a:t>Housing planning</a:t>
            </a:r>
          </a:p>
        </p:txBody>
      </p:sp>
      <p:sp>
        <p:nvSpPr>
          <p:cNvPr id="6" name="TextBox 5">
            <a:extLst>
              <a:ext uri="{FF2B5EF4-FFF2-40B4-BE49-F238E27FC236}">
                <a16:creationId xmlns:a16="http://schemas.microsoft.com/office/drawing/2014/main" id="{D4E0DF4A-FD1E-DF42-313E-2A0AD49E2C7F}"/>
              </a:ext>
            </a:extLst>
          </p:cNvPr>
          <p:cNvSpPr txBox="1"/>
          <p:nvPr/>
        </p:nvSpPr>
        <p:spPr>
          <a:xfrm>
            <a:off x="131851" y="2163024"/>
            <a:ext cx="5818401" cy="5317097"/>
          </a:xfrm>
          <a:prstGeom prst="rect">
            <a:avLst/>
          </a:prstGeom>
          <a:noFill/>
        </p:spPr>
        <p:txBody>
          <a:bodyPr wrap="square" lIns="91440" tIns="45720" rIns="91440" bIns="45720" rtlCol="0" anchor="t">
            <a:spAutoFit/>
          </a:bodyPr>
          <a:lstStyle/>
          <a:p>
            <a:pPr marL="342900" indent="-342900">
              <a:lnSpc>
                <a:spcPct val="150000"/>
              </a:lnSpc>
              <a:buFont typeface="Arial" panose="05000000000000000000" pitchFamily="2" charset="2"/>
              <a:buChar char="•"/>
            </a:pPr>
            <a:r>
              <a:rPr lang="en-US" sz="1400" u="sng" dirty="0">
                <a:solidFill>
                  <a:schemeClr val="accent1"/>
                </a:solidFill>
                <a:latin typeface="Calibri"/>
                <a:cs typeface="Calibri"/>
              </a:rPr>
              <a:t>Rapid Rehousing (RRH):</a:t>
            </a:r>
            <a:endParaRPr lang="en-US" sz="1400" dirty="0">
              <a:solidFill>
                <a:schemeClr val="bg1"/>
              </a:solidFill>
              <a:latin typeface="Calibri"/>
              <a:cs typeface="Calibri"/>
            </a:endParaRPr>
          </a:p>
          <a:p>
            <a:pPr marL="800100" lvl="1" indent="-342900">
              <a:lnSpc>
                <a:spcPct val="150000"/>
              </a:lnSpc>
              <a:buFont typeface="Courier New" panose="05000000000000000000" pitchFamily="2" charset="2"/>
              <a:buChar char="o"/>
            </a:pPr>
            <a:r>
              <a:rPr lang="en-US" sz="1200" dirty="0">
                <a:solidFill>
                  <a:schemeClr val="bg1"/>
                </a:solidFill>
                <a:latin typeface="Calibri"/>
                <a:cs typeface="Calibri"/>
              </a:rPr>
              <a:t>RRH is time-limited rental assistance that can include housing navigation and light supportive services.</a:t>
            </a:r>
          </a:p>
          <a:p>
            <a:pPr marL="800100" lvl="1" indent="-342900">
              <a:lnSpc>
                <a:spcPct val="150000"/>
              </a:lnSpc>
              <a:buFont typeface="Courier New" panose="05000000000000000000" pitchFamily="2" charset="2"/>
              <a:buChar char="o"/>
            </a:pPr>
            <a:r>
              <a:rPr lang="en-US" sz="1200" dirty="0">
                <a:solidFill>
                  <a:schemeClr val="bg1"/>
                </a:solidFill>
                <a:latin typeface="Calibri"/>
                <a:cs typeface="Calibri"/>
              </a:rPr>
              <a:t>Ideal candidates have income or a clear path to income that can sustain rent for a market-rate unit.</a:t>
            </a:r>
            <a:endParaRPr lang="en-US" sz="1200" dirty="0">
              <a:solidFill>
                <a:schemeClr val="bg1"/>
              </a:solidFill>
              <a:latin typeface="Calibri"/>
              <a:ea typeface="Calibri"/>
              <a:cs typeface="Calibri"/>
            </a:endParaRPr>
          </a:p>
          <a:p>
            <a:pPr marL="285750" indent="-285750">
              <a:lnSpc>
                <a:spcPct val="150000"/>
              </a:lnSpc>
              <a:buFont typeface="Arial"/>
              <a:buChar char="•"/>
            </a:pPr>
            <a:r>
              <a:rPr lang="en-US" sz="1400" u="sng" dirty="0">
                <a:solidFill>
                  <a:schemeClr val="accent1"/>
                </a:solidFill>
                <a:latin typeface="Calibri"/>
                <a:cs typeface="Calibri"/>
              </a:rPr>
              <a:t>Vouchers:</a:t>
            </a:r>
            <a:endParaRPr lang="en-US" sz="1400" dirty="0">
              <a:solidFill>
                <a:schemeClr val="bg1"/>
              </a:solidFill>
              <a:latin typeface="Calibri"/>
              <a:ea typeface="Calibri"/>
              <a:cs typeface="Calibri"/>
            </a:endParaRPr>
          </a:p>
          <a:p>
            <a:pPr marL="742950" lvl="1" indent="-285750">
              <a:lnSpc>
                <a:spcPct val="150000"/>
              </a:lnSpc>
              <a:buFont typeface="Courier New"/>
              <a:buChar char="o"/>
            </a:pPr>
            <a:r>
              <a:rPr lang="en-US" sz="1200" dirty="0">
                <a:solidFill>
                  <a:schemeClr val="bg1"/>
                </a:solidFill>
                <a:latin typeface="Calibri"/>
                <a:cs typeface="Calibri"/>
              </a:rPr>
              <a:t>Types of vouchers include: HCV, MVP, and CoC Certificates.</a:t>
            </a:r>
          </a:p>
          <a:p>
            <a:pPr marL="742950" lvl="1" indent="-285750">
              <a:lnSpc>
                <a:spcPct val="150000"/>
              </a:lnSpc>
              <a:buFont typeface="Courier New"/>
              <a:buChar char="o"/>
            </a:pPr>
            <a:r>
              <a:rPr lang="en-US" sz="1200" dirty="0">
                <a:solidFill>
                  <a:schemeClr val="bg1"/>
                </a:solidFill>
                <a:latin typeface="Calibri"/>
                <a:cs typeface="Calibri"/>
              </a:rPr>
              <a:t>Ideal candidates with low or no income.</a:t>
            </a:r>
          </a:p>
          <a:p>
            <a:pPr marL="742950" lvl="1" indent="-285750">
              <a:lnSpc>
                <a:spcPct val="150000"/>
              </a:lnSpc>
              <a:buFont typeface="Courier New"/>
              <a:buChar char="o"/>
            </a:pPr>
            <a:r>
              <a:rPr lang="en-US" sz="1200" dirty="0">
                <a:solidFill>
                  <a:schemeClr val="bg1"/>
                </a:solidFill>
                <a:latin typeface="Calibri"/>
                <a:cs typeface="Calibri"/>
              </a:rPr>
              <a:t>Prioritized for people experiencing chronic homelessness.</a:t>
            </a:r>
          </a:p>
          <a:p>
            <a:pPr marL="742950" lvl="1" indent="-285750">
              <a:lnSpc>
                <a:spcPct val="150000"/>
              </a:lnSpc>
              <a:buFont typeface="Courier New"/>
              <a:buChar char="o"/>
            </a:pPr>
            <a:r>
              <a:rPr lang="en-US" sz="1200" dirty="0">
                <a:solidFill>
                  <a:schemeClr val="bg1"/>
                </a:solidFill>
                <a:latin typeface="Calibri"/>
                <a:ea typeface="Calibri"/>
                <a:cs typeface="Calibri"/>
              </a:rPr>
              <a:t>Once a voucher is issued, the tenant must locate a unit and pays 30% of their income toward rent.</a:t>
            </a:r>
            <a:endParaRPr lang="en-US" sz="1200" dirty="0">
              <a:solidFill>
                <a:schemeClr val="bg1"/>
              </a:solidFill>
              <a:latin typeface="Calibri"/>
              <a:cs typeface="Calibri"/>
            </a:endParaRPr>
          </a:p>
          <a:p>
            <a:pPr marL="285750" indent="-285750">
              <a:lnSpc>
                <a:spcPct val="150000"/>
              </a:lnSpc>
              <a:buFont typeface="Arial" panose="020B0604020202020204" pitchFamily="34" charset="0"/>
              <a:buChar char="•"/>
            </a:pPr>
            <a:r>
              <a:rPr lang="en-US" sz="1400" u="sng" dirty="0">
                <a:solidFill>
                  <a:schemeClr val="accent1"/>
                </a:solidFill>
                <a:latin typeface="Calibri"/>
                <a:ea typeface="Calibri"/>
                <a:cs typeface="Calibri"/>
              </a:rPr>
              <a:t>Permanent Supportive Housing (PSH):</a:t>
            </a:r>
            <a:endParaRPr lang="en-US" sz="1400" dirty="0">
              <a:solidFill>
                <a:schemeClr val="bg1"/>
              </a:solidFill>
              <a:latin typeface="Calibri"/>
              <a:ea typeface="Calibri"/>
              <a:cs typeface="Calibri"/>
            </a:endParaRPr>
          </a:p>
          <a:p>
            <a:pPr marL="742950" lvl="1" indent="-285750">
              <a:lnSpc>
                <a:spcPct val="150000"/>
              </a:lnSpc>
              <a:buFont typeface="Courier New"/>
              <a:buChar char="o"/>
            </a:pPr>
            <a:r>
              <a:rPr lang="en-US" sz="1200" dirty="0">
                <a:solidFill>
                  <a:schemeClr val="bg1"/>
                </a:solidFill>
                <a:latin typeface="Calibri"/>
                <a:cs typeface="Calibri"/>
              </a:rPr>
              <a:t>Types of PSH include: Scattered-site, single-site, and project-based voucher.</a:t>
            </a:r>
          </a:p>
          <a:p>
            <a:pPr marL="742950" lvl="1" indent="-285750">
              <a:lnSpc>
                <a:spcPct val="150000"/>
              </a:lnSpc>
              <a:buFont typeface="Courier New"/>
              <a:buChar char="o"/>
            </a:pPr>
            <a:r>
              <a:rPr lang="en-US" sz="1200" dirty="0">
                <a:solidFill>
                  <a:schemeClr val="bg1"/>
                </a:solidFill>
                <a:latin typeface="Calibri"/>
                <a:cs typeface="Calibri"/>
              </a:rPr>
              <a:t>Prioritized for people experiencing chronic homelessness.</a:t>
            </a:r>
          </a:p>
          <a:p>
            <a:pPr marL="742950" lvl="1" indent="-285750">
              <a:lnSpc>
                <a:spcPct val="150000"/>
              </a:lnSpc>
              <a:buFont typeface="Courier New"/>
              <a:buChar char="o"/>
            </a:pPr>
            <a:r>
              <a:rPr lang="en-US" sz="1200" dirty="0">
                <a:solidFill>
                  <a:schemeClr val="bg1"/>
                </a:solidFill>
                <a:latin typeface="Calibri"/>
                <a:cs typeface="Calibri"/>
              </a:rPr>
              <a:t>Participant pays up to 30% of their income toward rent.</a:t>
            </a:r>
          </a:p>
          <a:p>
            <a:pPr marL="742950" lvl="1" indent="-285750">
              <a:lnSpc>
                <a:spcPct val="150000"/>
              </a:lnSpc>
              <a:buFont typeface="Courier New"/>
              <a:buChar char="o"/>
            </a:pPr>
            <a:r>
              <a:rPr lang="en-US" sz="1200" dirty="0">
                <a:solidFill>
                  <a:schemeClr val="bg1"/>
                </a:solidFill>
                <a:latin typeface="Calibri"/>
                <a:cs typeface="Calibri"/>
              </a:rPr>
              <a:t>Includes ongoing supportive services and ongoing housing assistance.</a:t>
            </a:r>
          </a:p>
          <a:p>
            <a:pPr marL="742950" lvl="1" indent="-285750">
              <a:lnSpc>
                <a:spcPct val="150000"/>
              </a:lnSpc>
              <a:buFont typeface="Courier New"/>
              <a:buChar char="o"/>
            </a:pPr>
            <a:endParaRPr lang="en-US" sz="1400" dirty="0">
              <a:solidFill>
                <a:schemeClr val="bg1"/>
              </a:solidFill>
              <a:latin typeface="Calibri"/>
              <a:cs typeface="Calibri"/>
            </a:endParaRPr>
          </a:p>
          <a:p>
            <a:pPr>
              <a:lnSpc>
                <a:spcPct val="150000"/>
              </a:lnSpc>
            </a:pPr>
            <a:endParaRPr lang="en-US" sz="1600" dirty="0">
              <a:solidFill>
                <a:schemeClr val="bg1"/>
              </a:solidFill>
              <a:latin typeface="Calibri"/>
              <a:cs typeface="Calibri"/>
            </a:endParaRPr>
          </a:p>
        </p:txBody>
      </p:sp>
      <p:pic>
        <p:nvPicPr>
          <p:cNvPr id="9" name="Graphic 8">
            <a:extLst>
              <a:ext uri="{FF2B5EF4-FFF2-40B4-BE49-F238E27FC236}">
                <a16:creationId xmlns:a16="http://schemas.microsoft.com/office/drawing/2014/main" id="{894FDA62-1C3E-C7C2-69C7-2E6AB0FE50F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377098" y="-546256"/>
            <a:ext cx="3084034" cy="1737589"/>
          </a:xfrm>
          <a:prstGeom prst="rect">
            <a:avLst/>
          </a:prstGeom>
        </p:spPr>
      </p:pic>
      <p:sp>
        <p:nvSpPr>
          <p:cNvPr id="10" name="TextBox 9">
            <a:extLst>
              <a:ext uri="{FF2B5EF4-FFF2-40B4-BE49-F238E27FC236}">
                <a16:creationId xmlns:a16="http://schemas.microsoft.com/office/drawing/2014/main" id="{DF8F1BAD-1BDC-560C-8B42-4058A4246530}"/>
              </a:ext>
            </a:extLst>
          </p:cNvPr>
          <p:cNvSpPr txBox="1"/>
          <p:nvPr/>
        </p:nvSpPr>
        <p:spPr>
          <a:xfrm>
            <a:off x="151306" y="1851016"/>
            <a:ext cx="5818401" cy="369332"/>
          </a:xfrm>
          <a:prstGeom prst="rect">
            <a:avLst/>
          </a:prstGeom>
          <a:noFill/>
        </p:spPr>
        <p:txBody>
          <a:bodyPr wrap="square" lIns="91440" tIns="45720" rIns="91440" bIns="45720" rtlCol="0" anchor="t">
            <a:spAutoFit/>
          </a:bodyPr>
          <a:lstStyle/>
          <a:p>
            <a:pPr algn="ctr"/>
            <a:r>
              <a:rPr lang="en-US" u="sng" dirty="0">
                <a:solidFill>
                  <a:schemeClr val="bg1"/>
                </a:solidFill>
                <a:latin typeface="Calibri"/>
                <a:cs typeface="Calibri"/>
              </a:rPr>
              <a:t>What Types of Housing Are Matched Through CES?</a:t>
            </a:r>
          </a:p>
        </p:txBody>
      </p:sp>
      <p:pic>
        <p:nvPicPr>
          <p:cNvPr id="2" name="Picture 1" descr="A white background with black text&#10;&#10;Description automatically generated">
            <a:extLst>
              <a:ext uri="{FF2B5EF4-FFF2-40B4-BE49-F238E27FC236}">
                <a16:creationId xmlns:a16="http://schemas.microsoft.com/office/drawing/2014/main" id="{86EC3176-1472-9575-B048-3B8B30C36659}"/>
              </a:ext>
            </a:extLst>
          </p:cNvPr>
          <p:cNvPicPr>
            <a:picLocks noChangeAspect="1"/>
          </p:cNvPicPr>
          <p:nvPr/>
        </p:nvPicPr>
        <p:blipFill>
          <a:blip r:embed="rId7"/>
          <a:stretch>
            <a:fillRect/>
          </a:stretch>
        </p:blipFill>
        <p:spPr>
          <a:xfrm>
            <a:off x="6104366" y="1233872"/>
            <a:ext cx="6089565" cy="1888009"/>
          </a:xfrm>
          <a:prstGeom prst="rect">
            <a:avLst/>
          </a:prstGeom>
        </p:spPr>
      </p:pic>
      <p:pic>
        <p:nvPicPr>
          <p:cNvPr id="3" name="Picture 2" descr="A screenshot of a computer&#10;&#10;Description automatically generated">
            <a:extLst>
              <a:ext uri="{FF2B5EF4-FFF2-40B4-BE49-F238E27FC236}">
                <a16:creationId xmlns:a16="http://schemas.microsoft.com/office/drawing/2014/main" id="{70DDE414-35E7-778B-0295-1EA7DC32C71E}"/>
              </a:ext>
            </a:extLst>
          </p:cNvPr>
          <p:cNvPicPr>
            <a:picLocks noChangeAspect="1"/>
          </p:cNvPicPr>
          <p:nvPr/>
        </p:nvPicPr>
        <p:blipFill>
          <a:blip r:embed="rId8"/>
          <a:stretch>
            <a:fillRect/>
          </a:stretch>
        </p:blipFill>
        <p:spPr>
          <a:xfrm>
            <a:off x="6093941" y="3229747"/>
            <a:ext cx="6100118" cy="2993423"/>
          </a:xfrm>
          <a:prstGeom prst="rect">
            <a:avLst/>
          </a:prstGeom>
        </p:spPr>
      </p:pic>
      <p:pic>
        <p:nvPicPr>
          <p:cNvPr id="5" name="Picture 4" descr="A white rectangular box with blue text&#10;&#10;Description automatically generated">
            <a:extLst>
              <a:ext uri="{FF2B5EF4-FFF2-40B4-BE49-F238E27FC236}">
                <a16:creationId xmlns:a16="http://schemas.microsoft.com/office/drawing/2014/main" id="{E1BDCCA0-ABB5-C5D4-A82D-D6D7867BDCBB}"/>
              </a:ext>
            </a:extLst>
          </p:cNvPr>
          <p:cNvPicPr>
            <a:picLocks noChangeAspect="1"/>
          </p:cNvPicPr>
          <p:nvPr/>
        </p:nvPicPr>
        <p:blipFill>
          <a:blip r:embed="rId9"/>
          <a:stretch>
            <a:fillRect/>
          </a:stretch>
        </p:blipFill>
        <p:spPr>
          <a:xfrm>
            <a:off x="6097450" y="1062452"/>
            <a:ext cx="6093102" cy="5473009"/>
          </a:xfrm>
          <a:prstGeom prst="rect">
            <a:avLst/>
          </a:prstGeom>
        </p:spPr>
      </p:pic>
      <p:pic>
        <p:nvPicPr>
          <p:cNvPr id="11" name="Recorded Sound">
            <a:hlinkClick r:id="" action="ppaction://media"/>
            <a:extLst>
              <a:ext uri="{FF2B5EF4-FFF2-40B4-BE49-F238E27FC236}">
                <a16:creationId xmlns:a16="http://schemas.microsoft.com/office/drawing/2014/main" id="{4A9DC946-5817-DE7A-A09A-0C4C78E71B5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54859" y="6155964"/>
            <a:ext cx="487363" cy="487363"/>
          </a:xfrm>
          <a:prstGeom prst="rect">
            <a:avLst/>
          </a:prstGeom>
        </p:spPr>
      </p:pic>
    </p:spTree>
    <p:extLst>
      <p:ext uri="{BB962C8B-B14F-4D97-AF65-F5344CB8AC3E}">
        <p14:creationId xmlns:p14="http://schemas.microsoft.com/office/powerpoint/2010/main" val="356246498"/>
      </p:ext>
    </p:extLst>
  </p:cSld>
  <p:clrMapOvr>
    <a:masterClrMapping/>
  </p:clrMapOvr>
  <mc:AlternateContent xmlns:mc="http://schemas.openxmlformats.org/markup-compatibility/2006" xmlns:p14="http://schemas.microsoft.com/office/powerpoint/2010/main">
    <mc:Choice Requires="p14">
      <p:transition spd="slow" p14:dur="2000" advTm="16610"/>
    </mc:Choice>
    <mc:Fallback xmlns="">
      <p:transition spd="slow" advTm="16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986"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44B3ABA-9D41-7D43-5602-AE94B2F131C9}"/>
              </a:ext>
            </a:extLst>
          </p:cNvPr>
          <p:cNvSpPr/>
          <p:nvPr/>
        </p:nvSpPr>
        <p:spPr>
          <a:xfrm>
            <a:off x="16650" y="-119062"/>
            <a:ext cx="6087716" cy="6977062"/>
          </a:xfrm>
          <a:prstGeom prst="rect">
            <a:avLst/>
          </a:prstGeom>
          <a:solidFill>
            <a:srgbClr val="2A4D88"/>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Title 1">
            <a:extLst>
              <a:ext uri="{FF2B5EF4-FFF2-40B4-BE49-F238E27FC236}">
                <a16:creationId xmlns:a16="http://schemas.microsoft.com/office/drawing/2014/main" id="{BA017080-5999-C3F8-C00D-1B4CCA6F60C3}"/>
              </a:ext>
            </a:extLst>
          </p:cNvPr>
          <p:cNvSpPr txBox="1">
            <a:spLocks/>
          </p:cNvSpPr>
          <p:nvPr/>
        </p:nvSpPr>
        <p:spPr bwMode="blackWhite">
          <a:xfrm>
            <a:off x="884713" y="203521"/>
            <a:ext cx="4351589" cy="1495794"/>
          </a:xfrm>
          <a:prstGeom prst="rect">
            <a:avLst/>
          </a:prstGeom>
          <a:noFill/>
          <a:ln w="31750" cap="sq">
            <a:noFill/>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82880" tIns="182880" rIns="182880" bIns="182880" rtlCol="0" anchor="ctr" anchorCtr="1">
            <a:normAutofit fontScale="97500"/>
          </a:bodyPr>
          <a:lstStyle>
            <a:lvl1pPr algn="ctr" defTabSz="914400" rtl="0" eaLnBrk="1" latinLnBrk="0" hangingPunct="1">
              <a:lnSpc>
                <a:spcPct val="90000"/>
              </a:lnSpc>
              <a:spcBef>
                <a:spcPct val="0"/>
              </a:spcBef>
              <a:buNone/>
              <a:defRPr sz="2200" kern="1200" cap="all" spc="200" baseline="0">
                <a:solidFill>
                  <a:srgbClr val="262626"/>
                </a:solidFill>
                <a:latin typeface="+mj-lt"/>
                <a:ea typeface="+mj-ea"/>
                <a:cs typeface="+mj-cs"/>
              </a:defRPr>
            </a:lvl1pPr>
          </a:lstStyle>
          <a:p>
            <a:r>
              <a:rPr lang="en-US" sz="2900" u="sng" dirty="0">
                <a:solidFill>
                  <a:schemeClr val="bg1"/>
                </a:solidFill>
                <a:latin typeface="Calibri"/>
                <a:ea typeface="Calibri"/>
                <a:cs typeface="Calibri"/>
              </a:rPr>
              <a:t>Ices workflow</a:t>
            </a:r>
            <a:r>
              <a:rPr lang="en-US" sz="2900" dirty="0">
                <a:solidFill>
                  <a:schemeClr val="bg1"/>
                </a:solidFill>
                <a:latin typeface="Calibri"/>
                <a:ea typeface="Calibri"/>
                <a:cs typeface="Calibri"/>
              </a:rPr>
              <a:t>:</a:t>
            </a:r>
          </a:p>
          <a:p>
            <a:r>
              <a:rPr lang="en-US" sz="2500" dirty="0">
                <a:solidFill>
                  <a:schemeClr val="accent1"/>
                </a:solidFill>
                <a:latin typeface="Calibri"/>
                <a:ea typeface="Calibri"/>
                <a:cs typeface="Calibri"/>
              </a:rPr>
              <a:t>Housing planning</a:t>
            </a:r>
          </a:p>
        </p:txBody>
      </p:sp>
      <p:sp>
        <p:nvSpPr>
          <p:cNvPr id="6" name="TextBox 5">
            <a:extLst>
              <a:ext uri="{FF2B5EF4-FFF2-40B4-BE49-F238E27FC236}">
                <a16:creationId xmlns:a16="http://schemas.microsoft.com/office/drawing/2014/main" id="{D4E0DF4A-FD1E-DF42-313E-2A0AD49E2C7F}"/>
              </a:ext>
            </a:extLst>
          </p:cNvPr>
          <p:cNvSpPr txBox="1"/>
          <p:nvPr/>
        </p:nvSpPr>
        <p:spPr>
          <a:xfrm>
            <a:off x="144835" y="2921912"/>
            <a:ext cx="5818401" cy="1900777"/>
          </a:xfrm>
          <a:prstGeom prst="rect">
            <a:avLst/>
          </a:prstGeom>
          <a:noFill/>
        </p:spPr>
        <p:txBody>
          <a:bodyPr wrap="square" lIns="91440" tIns="45720" rIns="91440" bIns="45720" rtlCol="0" anchor="t">
            <a:spAutoFit/>
          </a:bodyPr>
          <a:lstStyle/>
          <a:p>
            <a:pPr marL="285750" indent="-285750">
              <a:lnSpc>
                <a:spcPct val="150000"/>
              </a:lnSpc>
              <a:buFont typeface="Arial" panose="020B0604020202020204" pitchFamily="34" charset="0"/>
              <a:buChar char="•"/>
            </a:pPr>
            <a:r>
              <a:rPr lang="en-US" sz="1600" u="sng" dirty="0">
                <a:solidFill>
                  <a:schemeClr val="accent1"/>
                </a:solidFill>
                <a:latin typeface="Calibri"/>
                <a:ea typeface="Calibri"/>
                <a:cs typeface="Calibri"/>
              </a:rPr>
              <a:t>Collection of vital documents</a:t>
            </a:r>
            <a:r>
              <a:rPr lang="en-US" sz="1600" dirty="0">
                <a:solidFill>
                  <a:schemeClr val="bg1"/>
                </a:solidFill>
                <a:latin typeface="Calibri"/>
                <a:ea typeface="Calibri"/>
                <a:cs typeface="Calibri"/>
              </a:rPr>
              <a:t>:</a:t>
            </a:r>
          </a:p>
          <a:p>
            <a:pPr marL="742950" lvl="1" indent="-285750">
              <a:lnSpc>
                <a:spcPct val="150000"/>
              </a:lnSpc>
              <a:buFont typeface="Courier New"/>
              <a:buChar char="o"/>
            </a:pPr>
            <a:r>
              <a:rPr lang="en-US" sz="1600" dirty="0">
                <a:solidFill>
                  <a:schemeClr val="bg1"/>
                </a:solidFill>
                <a:latin typeface="Calibri"/>
                <a:ea typeface="Calibri"/>
                <a:cs typeface="Calibri"/>
              </a:rPr>
              <a:t>ID, Social Security Card/Perm. Resident Card, Birth Cert. </a:t>
            </a:r>
          </a:p>
          <a:p>
            <a:pPr marL="742950" lvl="1" indent="-285750">
              <a:lnSpc>
                <a:spcPct val="150000"/>
              </a:lnSpc>
              <a:buFont typeface="Courier New"/>
              <a:buChar char="o"/>
            </a:pPr>
            <a:r>
              <a:rPr lang="en-US" sz="1600" dirty="0">
                <a:solidFill>
                  <a:schemeClr val="bg1"/>
                </a:solidFill>
                <a:latin typeface="Calibri"/>
                <a:ea typeface="Calibri"/>
                <a:cs typeface="Calibri"/>
              </a:rPr>
              <a:t>Income statements from past 90-days.</a:t>
            </a:r>
          </a:p>
          <a:p>
            <a:pPr marL="742950" lvl="1" indent="-285750">
              <a:lnSpc>
                <a:spcPct val="150000"/>
              </a:lnSpc>
              <a:buFont typeface="Courier New"/>
              <a:buChar char="o"/>
            </a:pPr>
            <a:r>
              <a:rPr lang="en-US" sz="1600" dirty="0">
                <a:solidFill>
                  <a:schemeClr val="bg1"/>
                </a:solidFill>
                <a:latin typeface="Calibri"/>
                <a:ea typeface="Calibri"/>
                <a:cs typeface="Calibri"/>
              </a:rPr>
              <a:t>Employment earnings statement with TYD earned. </a:t>
            </a:r>
          </a:p>
          <a:p>
            <a:pPr marL="742950" lvl="1" indent="-285750">
              <a:lnSpc>
                <a:spcPct val="150000"/>
              </a:lnSpc>
              <a:buFont typeface="Courier New"/>
              <a:buChar char="o"/>
            </a:pPr>
            <a:r>
              <a:rPr lang="en-US" sz="1600" dirty="0">
                <a:solidFill>
                  <a:schemeClr val="bg1"/>
                </a:solidFill>
                <a:latin typeface="Calibri"/>
                <a:ea typeface="Calibri"/>
                <a:cs typeface="Calibri"/>
              </a:rPr>
              <a:t>Transcripts showing PT or FT status. </a:t>
            </a:r>
          </a:p>
        </p:txBody>
      </p:sp>
      <p:pic>
        <p:nvPicPr>
          <p:cNvPr id="9" name="Graphic 8">
            <a:extLst>
              <a:ext uri="{FF2B5EF4-FFF2-40B4-BE49-F238E27FC236}">
                <a16:creationId xmlns:a16="http://schemas.microsoft.com/office/drawing/2014/main" id="{894FDA62-1C3E-C7C2-69C7-2E6AB0FE50F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396032" y="-297159"/>
            <a:ext cx="2892805" cy="1629848"/>
          </a:xfrm>
          <a:prstGeom prst="rect">
            <a:avLst/>
          </a:prstGeom>
        </p:spPr>
      </p:pic>
      <p:sp>
        <p:nvSpPr>
          <p:cNvPr id="10" name="TextBox 9">
            <a:extLst>
              <a:ext uri="{FF2B5EF4-FFF2-40B4-BE49-F238E27FC236}">
                <a16:creationId xmlns:a16="http://schemas.microsoft.com/office/drawing/2014/main" id="{DF8F1BAD-1BDC-560C-8B42-4058A4246530}"/>
              </a:ext>
            </a:extLst>
          </p:cNvPr>
          <p:cNvSpPr txBox="1"/>
          <p:nvPr/>
        </p:nvSpPr>
        <p:spPr>
          <a:xfrm>
            <a:off x="151306" y="1837232"/>
            <a:ext cx="5818401" cy="369332"/>
          </a:xfrm>
          <a:prstGeom prst="rect">
            <a:avLst/>
          </a:prstGeom>
          <a:noFill/>
        </p:spPr>
        <p:txBody>
          <a:bodyPr wrap="square" lIns="91440" tIns="45720" rIns="91440" bIns="45720" rtlCol="0" anchor="t">
            <a:spAutoFit/>
          </a:bodyPr>
          <a:lstStyle/>
          <a:p>
            <a:pPr algn="ctr"/>
            <a:r>
              <a:rPr lang="en-US" u="sng" dirty="0">
                <a:solidFill>
                  <a:schemeClr val="bg1"/>
                </a:solidFill>
                <a:latin typeface="Calibri"/>
                <a:cs typeface="Calibri"/>
              </a:rPr>
              <a:t>Gather Vital Documents and Upload to HMIS:</a:t>
            </a:r>
          </a:p>
        </p:txBody>
      </p:sp>
      <p:pic>
        <p:nvPicPr>
          <p:cNvPr id="8" name="Picture 7">
            <a:extLst>
              <a:ext uri="{FF2B5EF4-FFF2-40B4-BE49-F238E27FC236}">
                <a16:creationId xmlns:a16="http://schemas.microsoft.com/office/drawing/2014/main" id="{A42BD81A-EA95-1A7B-BDFB-641931389335}"/>
              </a:ext>
            </a:extLst>
          </p:cNvPr>
          <p:cNvPicPr>
            <a:picLocks noChangeAspect="1"/>
          </p:cNvPicPr>
          <p:nvPr/>
        </p:nvPicPr>
        <p:blipFill>
          <a:blip r:embed="rId7"/>
          <a:stretch>
            <a:fillRect/>
          </a:stretch>
        </p:blipFill>
        <p:spPr>
          <a:xfrm>
            <a:off x="6091421" y="1676571"/>
            <a:ext cx="6083929" cy="4608576"/>
          </a:xfrm>
          <a:prstGeom prst="rect">
            <a:avLst/>
          </a:prstGeom>
        </p:spPr>
      </p:pic>
      <p:sp>
        <p:nvSpPr>
          <p:cNvPr id="11" name="TextBox 10">
            <a:extLst>
              <a:ext uri="{FF2B5EF4-FFF2-40B4-BE49-F238E27FC236}">
                <a16:creationId xmlns:a16="http://schemas.microsoft.com/office/drawing/2014/main" id="{509D9282-441B-5270-E335-2444EADA1A4D}"/>
              </a:ext>
            </a:extLst>
          </p:cNvPr>
          <p:cNvSpPr txBox="1"/>
          <p:nvPr/>
        </p:nvSpPr>
        <p:spPr>
          <a:xfrm>
            <a:off x="7305472" y="1147864"/>
            <a:ext cx="3667328" cy="369651"/>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a:t>
            </a:r>
            <a:r>
              <a:rPr lang="en-US" sz="1400" i="1" dirty="0">
                <a:latin typeface="Calibri" panose="020F0502020204030204" pitchFamily="34" charset="0"/>
                <a:cs typeface="Calibri" panose="020F0502020204030204" pitchFamily="34" charset="0"/>
              </a:rPr>
              <a:t>Universal PHA Application</a:t>
            </a:r>
            <a:r>
              <a:rPr lang="en-US" dirty="0">
                <a:latin typeface="Calibri" panose="020F0502020204030204" pitchFamily="34" charset="0"/>
                <a:cs typeface="Calibri" panose="020F0502020204030204" pitchFamily="34" charset="0"/>
              </a:rPr>
              <a:t>] </a:t>
            </a:r>
          </a:p>
        </p:txBody>
      </p:sp>
      <p:pic>
        <p:nvPicPr>
          <p:cNvPr id="2" name="Recorded Sound">
            <a:hlinkClick r:id="" action="ppaction://media"/>
            <a:extLst>
              <a:ext uri="{FF2B5EF4-FFF2-40B4-BE49-F238E27FC236}">
                <a16:creationId xmlns:a16="http://schemas.microsoft.com/office/drawing/2014/main" id="{43E94369-FDB8-403F-A6E6-9F769C7CC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15725" y="6285147"/>
            <a:ext cx="487363" cy="487363"/>
          </a:xfrm>
          <a:prstGeom prst="rect">
            <a:avLst/>
          </a:prstGeom>
        </p:spPr>
      </p:pic>
    </p:spTree>
    <p:extLst>
      <p:ext uri="{BB962C8B-B14F-4D97-AF65-F5344CB8AC3E}">
        <p14:creationId xmlns:p14="http://schemas.microsoft.com/office/powerpoint/2010/main" val="3679156999"/>
      </p:ext>
    </p:extLst>
  </p:cSld>
  <p:clrMapOvr>
    <a:masterClrMapping/>
  </p:clrMapOvr>
  <mc:AlternateContent xmlns:mc="http://schemas.openxmlformats.org/markup-compatibility/2006" xmlns:p14="http://schemas.microsoft.com/office/powerpoint/2010/main">
    <mc:Choice Requires="p14">
      <p:transition spd="slow" p14:dur="2000" advTm="15610"/>
    </mc:Choice>
    <mc:Fallback xmlns="">
      <p:transition spd="slow" advTm="15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2DCC838-21D0-D324-A7B9-348DA68B6843}"/>
              </a:ext>
            </a:extLst>
          </p:cNvPr>
          <p:cNvSpPr/>
          <p:nvPr/>
        </p:nvSpPr>
        <p:spPr>
          <a:xfrm>
            <a:off x="-4763" y="-4763"/>
            <a:ext cx="4762499" cy="6977062"/>
          </a:xfrm>
          <a:prstGeom prst="rect">
            <a:avLst/>
          </a:prstGeom>
          <a:solidFill>
            <a:srgbClr val="2A4D88"/>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E94EACA9-D45B-498C-9612-162CACE6B9A3}"/>
              </a:ext>
            </a:extLst>
          </p:cNvPr>
          <p:cNvSpPr>
            <a:spLocks noGrp="1"/>
          </p:cNvSpPr>
          <p:nvPr>
            <p:ph type="ctrTitle"/>
          </p:nvPr>
        </p:nvSpPr>
        <p:spPr>
          <a:xfrm>
            <a:off x="398833" y="486014"/>
            <a:ext cx="3891065" cy="1495794"/>
          </a:xfr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82880" tIns="182880" rIns="182880" bIns="182880" rtlCol="0" anchor="ctr">
            <a:normAutofit/>
          </a:bodyPr>
          <a:lstStyle/>
          <a:p>
            <a:r>
              <a:rPr lang="en-US" sz="2600" u="sng" dirty="0">
                <a:solidFill>
                  <a:schemeClr val="tx1"/>
                </a:solidFill>
                <a:latin typeface="Calibri"/>
                <a:ea typeface="Calibri"/>
                <a:cs typeface="Calibri"/>
              </a:rPr>
              <a:t>Ices workflow:</a:t>
            </a:r>
            <a:r>
              <a:rPr lang="en-US" sz="2600" dirty="0">
                <a:solidFill>
                  <a:srgbClr val="FFC000"/>
                </a:solidFill>
                <a:latin typeface="Calibri"/>
                <a:ea typeface="Calibri"/>
                <a:cs typeface="Calibri"/>
              </a:rPr>
              <a:t> </a:t>
            </a:r>
            <a:r>
              <a:rPr lang="en-US" sz="2600" dirty="0">
                <a:solidFill>
                  <a:schemeClr val="accent1"/>
                </a:solidFill>
                <a:latin typeface="Calibri"/>
                <a:ea typeface="Calibri"/>
                <a:cs typeface="Calibri"/>
              </a:rPr>
              <a:t>Assessment &amp; Referral</a:t>
            </a:r>
            <a:r>
              <a:rPr lang="en-US" sz="2600" dirty="0">
                <a:solidFill>
                  <a:schemeClr val="accent1"/>
                </a:solidFill>
                <a:latin typeface="Libre Caslon Text"/>
              </a:rPr>
              <a:t> </a:t>
            </a:r>
          </a:p>
        </p:txBody>
      </p:sp>
      <p:sp>
        <p:nvSpPr>
          <p:cNvPr id="22" name="TextBox 21">
            <a:extLst>
              <a:ext uri="{FF2B5EF4-FFF2-40B4-BE49-F238E27FC236}">
                <a16:creationId xmlns:a16="http://schemas.microsoft.com/office/drawing/2014/main" id="{FFF056E5-14F4-664B-8B7B-AEF3C0161F72}"/>
              </a:ext>
            </a:extLst>
          </p:cNvPr>
          <p:cNvSpPr txBox="1"/>
          <p:nvPr/>
        </p:nvSpPr>
        <p:spPr>
          <a:xfrm>
            <a:off x="6741723" y="5708126"/>
            <a:ext cx="360759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latin typeface="Calibri"/>
                <a:ea typeface="Calibri"/>
                <a:cs typeface="Calibri"/>
                <a:hlinkClick r:id="rId6"/>
              </a:rPr>
              <a:t>KNOWLEDGE BASED ARTICLE</a:t>
            </a:r>
          </a:p>
        </p:txBody>
      </p:sp>
      <p:pic>
        <p:nvPicPr>
          <p:cNvPr id="3" name="Graphic 2">
            <a:extLst>
              <a:ext uri="{FF2B5EF4-FFF2-40B4-BE49-F238E27FC236}">
                <a16:creationId xmlns:a16="http://schemas.microsoft.com/office/drawing/2014/main" id="{244EF999-06A4-6232-CF2A-32E4882563E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309005" y="-258943"/>
            <a:ext cx="2999488" cy="1689955"/>
          </a:xfrm>
          <a:prstGeom prst="rect">
            <a:avLst/>
          </a:prstGeom>
        </p:spPr>
      </p:pic>
      <p:sp>
        <p:nvSpPr>
          <p:cNvPr id="9" name="Arrow: Curved Right 8">
            <a:extLst>
              <a:ext uri="{FF2B5EF4-FFF2-40B4-BE49-F238E27FC236}">
                <a16:creationId xmlns:a16="http://schemas.microsoft.com/office/drawing/2014/main" id="{DE82A52D-50F7-4BCC-E248-9E3733B47CC0}"/>
              </a:ext>
            </a:extLst>
          </p:cNvPr>
          <p:cNvSpPr/>
          <p:nvPr/>
        </p:nvSpPr>
        <p:spPr>
          <a:xfrm>
            <a:off x="5940079" y="5727481"/>
            <a:ext cx="1269712" cy="786669"/>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a:extLst>
              <a:ext uri="{FF2B5EF4-FFF2-40B4-BE49-F238E27FC236}">
                <a16:creationId xmlns:a16="http://schemas.microsoft.com/office/drawing/2014/main" id="{89BF216B-9CED-BFAC-9159-9FCBCB65FEDA}"/>
              </a:ext>
            </a:extLst>
          </p:cNvPr>
          <p:cNvSpPr txBox="1"/>
          <p:nvPr/>
        </p:nvSpPr>
        <p:spPr>
          <a:xfrm>
            <a:off x="7334002" y="6053170"/>
            <a:ext cx="300866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bg1"/>
                </a:solidFill>
                <a:latin typeface="Calibri"/>
                <a:ea typeface="Calibri"/>
                <a:cs typeface="Calibri"/>
              </a:rPr>
              <a:t>Click on the link to view step-by-step instructions. </a:t>
            </a:r>
          </a:p>
        </p:txBody>
      </p:sp>
      <p:sp>
        <p:nvSpPr>
          <p:cNvPr id="5" name="Rectangle 4">
            <a:extLst>
              <a:ext uri="{FF2B5EF4-FFF2-40B4-BE49-F238E27FC236}">
                <a16:creationId xmlns:a16="http://schemas.microsoft.com/office/drawing/2014/main" id="{928DC9FF-0787-5826-A293-DB0E0DBD7EB2}"/>
              </a:ext>
            </a:extLst>
          </p:cNvPr>
          <p:cNvSpPr/>
          <p:nvPr/>
        </p:nvSpPr>
        <p:spPr>
          <a:xfrm>
            <a:off x="1001057" y="2559672"/>
            <a:ext cx="2745058" cy="24561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342900" indent="-342900">
              <a:buFont typeface="Wingdings" panose="05000000000000000000" pitchFamily="2" charset="2"/>
              <a:buChar char="ü"/>
            </a:pPr>
            <a:r>
              <a:rPr lang="en-US">
                <a:latin typeface="Calibri"/>
                <a:ea typeface="Calibri"/>
                <a:cs typeface="Calibri"/>
              </a:rPr>
              <a:t>ICES Program Entry</a:t>
            </a:r>
          </a:p>
          <a:p>
            <a:pPr marL="342900" indent="-342900">
              <a:buFont typeface="Wingdings" panose="05000000000000000000" pitchFamily="2" charset="2"/>
              <a:buChar char="ü"/>
            </a:pPr>
            <a:r>
              <a:rPr lang="en-US">
                <a:latin typeface="Calibri"/>
                <a:ea typeface="Calibri"/>
                <a:cs typeface="Calibri"/>
              </a:rPr>
              <a:t>Homelessness Documentation</a:t>
            </a:r>
          </a:p>
          <a:p>
            <a:pPr marL="342900" indent="-342900">
              <a:buFont typeface="Wingdings" panose="05000000000000000000" pitchFamily="2" charset="2"/>
              <a:buChar char="ü"/>
            </a:pPr>
            <a:r>
              <a:rPr lang="en-US">
                <a:latin typeface="Calibri"/>
                <a:ea typeface="Calibri"/>
                <a:cs typeface="Calibri"/>
              </a:rPr>
              <a:t>Housing Planning</a:t>
            </a:r>
          </a:p>
          <a:p>
            <a:pPr marL="342900" indent="-342900">
              <a:buFont typeface="Wingdings" panose="05000000000000000000" pitchFamily="2" charset="2"/>
              <a:buChar char="ü"/>
            </a:pPr>
            <a:r>
              <a:rPr lang="en-US">
                <a:solidFill>
                  <a:srgbClr val="FFBD59"/>
                </a:solidFill>
                <a:latin typeface="Calibri"/>
                <a:ea typeface="Calibri"/>
                <a:cs typeface="Calibri"/>
              </a:rPr>
              <a:t>Assessment &amp; Referral</a:t>
            </a:r>
          </a:p>
          <a:p>
            <a:pPr marL="342900" indent="-342900">
              <a:buFont typeface="Wingdings,Sans-Serif" panose="05000000000000000000" pitchFamily="2" charset="2"/>
              <a:buChar char="ü"/>
            </a:pPr>
            <a:r>
              <a:rPr lang="en-US">
                <a:latin typeface="Calibri"/>
                <a:ea typeface="Calibri"/>
                <a:cs typeface="Calibri"/>
              </a:rPr>
              <a:t>Maintaining CQ Referrals</a:t>
            </a:r>
            <a:endParaRPr lang="en-US">
              <a:latin typeface="Calibri"/>
              <a:cs typeface="Calibri"/>
            </a:endParaRPr>
          </a:p>
          <a:p>
            <a:pPr marL="342900" indent="-342900">
              <a:buFont typeface="Wingdings,Sans-Serif" panose="05000000000000000000" pitchFamily="2" charset="2"/>
              <a:buChar char="ü"/>
            </a:pPr>
            <a:r>
              <a:rPr lang="en-US">
                <a:latin typeface="Calibri"/>
                <a:ea typeface="Calibri"/>
                <a:cs typeface="Calibri"/>
              </a:rPr>
              <a:t>Match Confirmation and Housing Navigation</a:t>
            </a:r>
            <a:endParaRPr lang="en-US">
              <a:latin typeface="Gill Sans MT" panose="020B0502020104020203"/>
              <a:ea typeface="Calibri"/>
              <a:cs typeface="Calibri"/>
            </a:endParaRPr>
          </a:p>
        </p:txBody>
      </p:sp>
      <p:pic>
        <p:nvPicPr>
          <p:cNvPr id="4" name="Online Media 3" title="Coordinated Entry Refer to CQ">
            <a:hlinkClick r:id="" action="ppaction://media"/>
            <a:extLst>
              <a:ext uri="{FF2B5EF4-FFF2-40B4-BE49-F238E27FC236}">
                <a16:creationId xmlns:a16="http://schemas.microsoft.com/office/drawing/2014/main" id="{4DE4335F-7913-0D7B-F25F-2C0FDFF86278}"/>
              </a:ext>
            </a:extLst>
          </p:cNvPr>
          <p:cNvPicPr>
            <a:picLocks noRot="1" noChangeAspect="1"/>
          </p:cNvPicPr>
          <p:nvPr>
            <a:videoFile r:link="rId1"/>
          </p:nvPr>
        </p:nvPicPr>
        <p:blipFill>
          <a:blip r:embed="rId9"/>
          <a:stretch>
            <a:fillRect/>
          </a:stretch>
        </p:blipFill>
        <p:spPr>
          <a:xfrm>
            <a:off x="5208065" y="1246346"/>
            <a:ext cx="6674908" cy="3768375"/>
          </a:xfrm>
          <a:prstGeom prst="rect">
            <a:avLst/>
          </a:prstGeom>
        </p:spPr>
      </p:pic>
      <p:pic>
        <p:nvPicPr>
          <p:cNvPr id="6" name="Recorded Sound">
            <a:hlinkClick r:id="" action="ppaction://media"/>
            <a:extLst>
              <a:ext uri="{FF2B5EF4-FFF2-40B4-BE49-F238E27FC236}">
                <a16:creationId xmlns:a16="http://schemas.microsoft.com/office/drawing/2014/main" id="{59896A3E-770A-8F7F-5663-D53B873A6CF4}"/>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395610" y="6120815"/>
            <a:ext cx="487363" cy="487363"/>
          </a:xfrm>
          <a:prstGeom prst="rect">
            <a:avLst/>
          </a:prstGeom>
        </p:spPr>
      </p:pic>
    </p:spTree>
    <p:extLst>
      <p:ext uri="{BB962C8B-B14F-4D97-AF65-F5344CB8AC3E}">
        <p14:creationId xmlns:p14="http://schemas.microsoft.com/office/powerpoint/2010/main" val="4184794672"/>
      </p:ext>
    </p:extLst>
  </p:cSld>
  <p:clrMapOvr>
    <a:masterClrMapping/>
  </p:clrMapOvr>
  <mc:AlternateContent xmlns:mc="http://schemas.openxmlformats.org/markup-compatibility/2006" xmlns:p14="http://schemas.microsoft.com/office/powerpoint/2010/main">
    <mc:Choice Requires="p14">
      <p:transition spd="slow" p14:dur="2000" advTm="14010"/>
    </mc:Choice>
    <mc:Fallback xmlns="">
      <p:transition spd="slow" advTm="14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2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cTn>
                <p:tgtEl>
                  <p:spTgt spid="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EC5CAC-5741-3455-3E58-5740ED1EF40B}"/>
              </a:ext>
            </a:extLst>
          </p:cNvPr>
          <p:cNvSpPr/>
          <p:nvPr/>
        </p:nvSpPr>
        <p:spPr>
          <a:xfrm>
            <a:off x="-37683" y="21266"/>
            <a:ext cx="6100763" cy="6977062"/>
          </a:xfrm>
          <a:prstGeom prst="rect">
            <a:avLst/>
          </a:prstGeom>
          <a:solidFill>
            <a:srgbClr val="2A4D88"/>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b="1">
              <a:solidFill>
                <a:schemeClr val="bg1"/>
              </a:solidFill>
            </a:endParaRPr>
          </a:p>
        </p:txBody>
      </p:sp>
      <p:pic>
        <p:nvPicPr>
          <p:cNvPr id="9" name="Graphic 8">
            <a:extLst>
              <a:ext uri="{FF2B5EF4-FFF2-40B4-BE49-F238E27FC236}">
                <a16:creationId xmlns:a16="http://schemas.microsoft.com/office/drawing/2014/main" id="{2BD56603-6053-2C82-EA27-EA0457F8061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083771" y="-349487"/>
            <a:ext cx="3125198" cy="1760782"/>
          </a:xfrm>
          <a:prstGeom prst="rect">
            <a:avLst/>
          </a:prstGeom>
        </p:spPr>
      </p:pic>
      <p:sp>
        <p:nvSpPr>
          <p:cNvPr id="7" name="TextBox 6">
            <a:extLst>
              <a:ext uri="{FF2B5EF4-FFF2-40B4-BE49-F238E27FC236}">
                <a16:creationId xmlns:a16="http://schemas.microsoft.com/office/drawing/2014/main" id="{2E6B401E-A5D8-0931-061B-42768B3ED8E7}"/>
              </a:ext>
            </a:extLst>
          </p:cNvPr>
          <p:cNvSpPr txBox="1"/>
          <p:nvPr/>
        </p:nvSpPr>
        <p:spPr>
          <a:xfrm>
            <a:off x="7638425" y="5454858"/>
            <a:ext cx="3252336" cy="369332"/>
          </a:xfrm>
          <a:prstGeom prst="rect">
            <a:avLst/>
          </a:prstGeom>
          <a:noFill/>
        </p:spPr>
        <p:txBody>
          <a:bodyPr wrap="square" lIns="91440" tIns="45720" rIns="91440" bIns="45720" rtlCol="0" anchor="t">
            <a:spAutoFit/>
          </a:bodyPr>
          <a:lstStyle/>
          <a:p>
            <a:pPr algn="ctr"/>
            <a:r>
              <a:rPr lang="en-US">
                <a:hlinkClick r:id="rId8">
                  <a:extLst>
                    <a:ext uri="{A12FA001-AC4F-418D-AE19-62706E023703}">
                      <ahyp:hlinkClr xmlns:ahyp="http://schemas.microsoft.com/office/drawing/2018/hyperlinkcolor" val="tx"/>
                    </a:ext>
                  </a:extLst>
                </a:hlinkClick>
              </a:rPr>
              <a:t>Knowledge Based Article</a:t>
            </a:r>
            <a:r>
              <a:rPr lang="en-US">
                <a:solidFill>
                  <a:srgbClr val="00B0F0"/>
                </a:solidFill>
                <a:hlinkClick r:id="rId8">
                  <a:extLst>
                    <a:ext uri="{A12FA001-AC4F-418D-AE19-62706E023703}">
                      <ahyp:hlinkClr xmlns:ahyp="http://schemas.microsoft.com/office/drawing/2018/hyperlinkcolor" val="tx"/>
                    </a:ext>
                  </a:extLst>
                </a:hlinkClick>
              </a:rPr>
              <a:t> </a:t>
            </a:r>
            <a:r>
              <a:rPr lang="en-US"/>
              <a:t> </a:t>
            </a:r>
          </a:p>
        </p:txBody>
      </p:sp>
      <p:sp>
        <p:nvSpPr>
          <p:cNvPr id="12" name="Title 1">
            <a:extLst>
              <a:ext uri="{FF2B5EF4-FFF2-40B4-BE49-F238E27FC236}">
                <a16:creationId xmlns:a16="http://schemas.microsoft.com/office/drawing/2014/main" id="{FA52582A-33A6-7697-D696-5090DA806D5C}"/>
              </a:ext>
            </a:extLst>
          </p:cNvPr>
          <p:cNvSpPr txBox="1">
            <a:spLocks/>
          </p:cNvSpPr>
          <p:nvPr/>
        </p:nvSpPr>
        <p:spPr bwMode="blackWhite">
          <a:xfrm>
            <a:off x="786398" y="583614"/>
            <a:ext cx="4439615" cy="1495794"/>
          </a:xfrm>
          <a:prstGeom prst="rect">
            <a:avLst/>
          </a:prstGeom>
          <a:noFill/>
          <a:ln w="31750" cap="sq">
            <a:noFill/>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82880" tIns="182880" rIns="182880" bIns="182880" rtlCol="0" anchor="ctr" anchorCtr="1">
            <a:normAutofit fontScale="97500"/>
          </a:bodyPr>
          <a:lstStyle>
            <a:lvl1pPr algn="ctr" defTabSz="914400" rtl="0" eaLnBrk="1" latinLnBrk="0" hangingPunct="1">
              <a:lnSpc>
                <a:spcPct val="90000"/>
              </a:lnSpc>
              <a:spcBef>
                <a:spcPct val="0"/>
              </a:spcBef>
              <a:buNone/>
              <a:defRPr sz="2200" kern="1200" cap="all" spc="200" baseline="0">
                <a:solidFill>
                  <a:srgbClr val="262626"/>
                </a:solidFill>
                <a:latin typeface="+mj-lt"/>
                <a:ea typeface="+mj-ea"/>
                <a:cs typeface="+mj-cs"/>
              </a:defRPr>
            </a:lvl1pPr>
          </a:lstStyle>
          <a:p>
            <a:r>
              <a:rPr lang="en-US" sz="2000" u="sng" dirty="0">
                <a:solidFill>
                  <a:schemeClr val="bg1"/>
                </a:solidFill>
                <a:latin typeface="Calibri"/>
                <a:ea typeface="Calibri"/>
                <a:cs typeface="Calibri"/>
              </a:rPr>
              <a:t>Ices workflow</a:t>
            </a:r>
            <a:r>
              <a:rPr lang="en-US" sz="2000" dirty="0">
                <a:solidFill>
                  <a:schemeClr val="bg1"/>
                </a:solidFill>
                <a:latin typeface="Calibri"/>
                <a:ea typeface="Calibri"/>
                <a:cs typeface="Calibri"/>
              </a:rPr>
              <a:t>:</a:t>
            </a:r>
          </a:p>
          <a:p>
            <a:r>
              <a:rPr lang="en-US" sz="2000" dirty="0">
                <a:solidFill>
                  <a:schemeClr val="accent1"/>
                </a:solidFill>
                <a:latin typeface="Calibri"/>
                <a:ea typeface="Calibri"/>
                <a:cs typeface="Calibri"/>
              </a:rPr>
              <a:t>Maintaining referrals to the community queue</a:t>
            </a:r>
            <a:endParaRPr lang="en-US" dirty="0">
              <a:solidFill>
                <a:schemeClr val="accent1"/>
              </a:solidFill>
            </a:endParaRPr>
          </a:p>
        </p:txBody>
      </p:sp>
      <p:pic>
        <p:nvPicPr>
          <p:cNvPr id="2" name="Online Media 1" title="Maintaining Households on the CQ">
            <a:hlinkClick r:id="" action="ppaction://media"/>
            <a:extLst>
              <a:ext uri="{FF2B5EF4-FFF2-40B4-BE49-F238E27FC236}">
                <a16:creationId xmlns:a16="http://schemas.microsoft.com/office/drawing/2014/main" id="{CFAC9054-5281-2283-7484-211446A40692}"/>
              </a:ext>
            </a:extLst>
          </p:cNvPr>
          <p:cNvPicPr>
            <a:picLocks noRot="1" noChangeAspect="1"/>
          </p:cNvPicPr>
          <p:nvPr>
            <a:videoFile r:link="rId1"/>
          </p:nvPr>
        </p:nvPicPr>
        <p:blipFill>
          <a:blip r:embed="rId9"/>
          <a:stretch>
            <a:fillRect/>
          </a:stretch>
        </p:blipFill>
        <p:spPr>
          <a:xfrm>
            <a:off x="6100555" y="1525104"/>
            <a:ext cx="6088478" cy="3520660"/>
          </a:xfrm>
          <a:prstGeom prst="rect">
            <a:avLst/>
          </a:prstGeom>
        </p:spPr>
      </p:pic>
      <p:sp>
        <p:nvSpPr>
          <p:cNvPr id="5" name="Arrow: Curved Right 4">
            <a:extLst>
              <a:ext uri="{FF2B5EF4-FFF2-40B4-BE49-F238E27FC236}">
                <a16:creationId xmlns:a16="http://schemas.microsoft.com/office/drawing/2014/main" id="{A8FDD588-6AFA-DC1F-E8A6-61B4F4AAAB5A}"/>
              </a:ext>
            </a:extLst>
          </p:cNvPr>
          <p:cNvSpPr/>
          <p:nvPr/>
        </p:nvSpPr>
        <p:spPr>
          <a:xfrm>
            <a:off x="6635818" y="5539742"/>
            <a:ext cx="1269712" cy="786669"/>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5BAF88EF-E4F7-A157-03BC-40B63B1EDF05}"/>
              </a:ext>
            </a:extLst>
          </p:cNvPr>
          <p:cNvSpPr txBox="1"/>
          <p:nvPr/>
        </p:nvSpPr>
        <p:spPr>
          <a:xfrm>
            <a:off x="8029741" y="5865431"/>
            <a:ext cx="300866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Calibri"/>
                <a:ea typeface="Calibri"/>
                <a:cs typeface="Calibri"/>
              </a:rPr>
              <a:t>Click on the link to view step-by-step instructions. </a:t>
            </a:r>
          </a:p>
        </p:txBody>
      </p:sp>
      <p:sp>
        <p:nvSpPr>
          <p:cNvPr id="10" name="TextBox 9">
            <a:extLst>
              <a:ext uri="{FF2B5EF4-FFF2-40B4-BE49-F238E27FC236}">
                <a16:creationId xmlns:a16="http://schemas.microsoft.com/office/drawing/2014/main" id="{0C02C189-4573-87D8-D8F6-4DCD2A61D218}"/>
              </a:ext>
            </a:extLst>
          </p:cNvPr>
          <p:cNvSpPr txBox="1"/>
          <p:nvPr/>
        </p:nvSpPr>
        <p:spPr>
          <a:xfrm>
            <a:off x="478721" y="2641756"/>
            <a:ext cx="5067954"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latin typeface="Calibri"/>
                <a:ea typeface="Calibri"/>
                <a:cs typeface="Calibri"/>
              </a:rPr>
              <a:t>For participants enrolled in ICES:</a:t>
            </a:r>
          </a:p>
          <a:p>
            <a:endParaRPr lang="en-US" dirty="0">
              <a:solidFill>
                <a:schemeClr val="bg1"/>
              </a:solidFill>
              <a:latin typeface="Calibri"/>
              <a:ea typeface="Calibri"/>
              <a:cs typeface="Calibri"/>
            </a:endParaRPr>
          </a:p>
          <a:p>
            <a:pPr marL="285750" indent="-285750">
              <a:buFont typeface="Calibri"/>
              <a:buChar char="-"/>
            </a:pPr>
            <a:r>
              <a:rPr lang="en-US" dirty="0">
                <a:solidFill>
                  <a:schemeClr val="bg1"/>
                </a:solidFill>
                <a:latin typeface="Calibri"/>
                <a:ea typeface="Calibri"/>
                <a:cs typeface="Calibri"/>
              </a:rPr>
              <a:t>Complete a Current Living Situation Assessment every 90-days or less. </a:t>
            </a:r>
          </a:p>
          <a:p>
            <a:endParaRPr lang="en-US" dirty="0">
              <a:solidFill>
                <a:schemeClr val="bg1"/>
              </a:solidFill>
              <a:latin typeface="Calibri"/>
              <a:ea typeface="Calibri"/>
              <a:cs typeface="Calibri"/>
            </a:endParaRPr>
          </a:p>
          <a:p>
            <a:pPr marL="285750" indent="-285750">
              <a:buFont typeface="Calibri"/>
              <a:buChar char="-"/>
            </a:pPr>
            <a:r>
              <a:rPr lang="en-US" dirty="0">
                <a:solidFill>
                  <a:schemeClr val="bg1"/>
                </a:solidFill>
                <a:latin typeface="Calibri"/>
                <a:ea typeface="Calibri"/>
                <a:cs typeface="Calibri"/>
              </a:rPr>
              <a:t>The Current Living Situation Assessment can be found under the 'Assessments' tab of the ICES program enrollment. </a:t>
            </a:r>
          </a:p>
          <a:p>
            <a:endParaRPr lang="en-US" dirty="0">
              <a:solidFill>
                <a:schemeClr val="bg1"/>
              </a:solidFill>
              <a:latin typeface="Calibri"/>
              <a:ea typeface="Calibri"/>
              <a:cs typeface="Calibri"/>
            </a:endParaRPr>
          </a:p>
          <a:p>
            <a:r>
              <a:rPr lang="en-US" dirty="0">
                <a:solidFill>
                  <a:schemeClr val="bg1"/>
                </a:solidFill>
                <a:latin typeface="Calibri"/>
                <a:ea typeface="Calibri"/>
                <a:cs typeface="Calibri"/>
              </a:rPr>
              <a:t>To learn more about completing a Current Living Situation Assessment click </a:t>
            </a:r>
            <a:r>
              <a:rPr lang="en-US" dirty="0">
                <a:solidFill>
                  <a:schemeClr val="bg1"/>
                </a:solidFill>
                <a:latin typeface="Calibri"/>
                <a:ea typeface="Calibri"/>
                <a:cs typeface="Calibri"/>
                <a:hlinkClick r:id="rId10"/>
              </a:rPr>
              <a:t>here</a:t>
            </a:r>
            <a:r>
              <a:rPr lang="en-US" dirty="0">
                <a:solidFill>
                  <a:schemeClr val="bg1"/>
                </a:solidFill>
                <a:latin typeface="Calibri"/>
                <a:ea typeface="Calibri"/>
                <a:cs typeface="Calibri"/>
              </a:rPr>
              <a:t>. </a:t>
            </a:r>
          </a:p>
        </p:txBody>
      </p:sp>
      <p:pic>
        <p:nvPicPr>
          <p:cNvPr id="4" name="Recorded Sound">
            <a:hlinkClick r:id="" action="ppaction://media"/>
            <a:extLst>
              <a:ext uri="{FF2B5EF4-FFF2-40B4-BE49-F238E27FC236}">
                <a16:creationId xmlns:a16="http://schemas.microsoft.com/office/drawing/2014/main" id="{87629ACA-D9BE-D411-5B44-E0C5DB78B96E}"/>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549592" y="6232525"/>
            <a:ext cx="487363" cy="487363"/>
          </a:xfrm>
          <a:prstGeom prst="rect">
            <a:avLst/>
          </a:prstGeom>
        </p:spPr>
      </p:pic>
    </p:spTree>
    <p:extLst>
      <p:ext uri="{BB962C8B-B14F-4D97-AF65-F5344CB8AC3E}">
        <p14:creationId xmlns:p14="http://schemas.microsoft.com/office/powerpoint/2010/main" val="3872581813"/>
      </p:ext>
    </p:extLst>
  </p:cSld>
  <p:clrMapOvr>
    <a:masterClrMapping/>
  </p:clrMapOvr>
  <mc:AlternateContent xmlns:mc="http://schemas.openxmlformats.org/markup-compatibility/2006" xmlns:p14="http://schemas.microsoft.com/office/powerpoint/2010/main">
    <mc:Choice Requires="p14">
      <p:transition spd="slow" p14:dur="2000" advTm="28390"/>
    </mc:Choice>
    <mc:Fallback xmlns="">
      <p:transition spd="slow" advTm="28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4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EC5CAC-5741-3455-3E58-5740ED1EF40B}"/>
              </a:ext>
            </a:extLst>
          </p:cNvPr>
          <p:cNvSpPr/>
          <p:nvPr/>
        </p:nvSpPr>
        <p:spPr>
          <a:xfrm>
            <a:off x="-37683" y="21266"/>
            <a:ext cx="6100763" cy="6977062"/>
          </a:xfrm>
          <a:prstGeom prst="rect">
            <a:avLst/>
          </a:prstGeom>
          <a:solidFill>
            <a:srgbClr val="2A4D88"/>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Gill Sans MT" panose="020B0502020104020203"/>
              <a:ea typeface="+mn-ea"/>
              <a:cs typeface="+mn-cs"/>
            </a:endParaRPr>
          </a:p>
        </p:txBody>
      </p:sp>
      <p:pic>
        <p:nvPicPr>
          <p:cNvPr id="9" name="Graphic 8">
            <a:extLst>
              <a:ext uri="{FF2B5EF4-FFF2-40B4-BE49-F238E27FC236}">
                <a16:creationId xmlns:a16="http://schemas.microsoft.com/office/drawing/2014/main" id="{2BD56603-6053-2C82-EA27-EA0457F8061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753765" y="-349487"/>
            <a:ext cx="2455203" cy="1383297"/>
          </a:xfrm>
          <a:prstGeom prst="rect">
            <a:avLst/>
          </a:prstGeom>
        </p:spPr>
      </p:pic>
      <p:sp>
        <p:nvSpPr>
          <p:cNvPr id="7" name="TextBox 6">
            <a:extLst>
              <a:ext uri="{FF2B5EF4-FFF2-40B4-BE49-F238E27FC236}">
                <a16:creationId xmlns:a16="http://schemas.microsoft.com/office/drawing/2014/main" id="{2E6B401E-A5D8-0931-061B-42768B3ED8E7}"/>
              </a:ext>
            </a:extLst>
          </p:cNvPr>
          <p:cNvSpPr txBox="1"/>
          <p:nvPr/>
        </p:nvSpPr>
        <p:spPr>
          <a:xfrm>
            <a:off x="1611591" y="5624135"/>
            <a:ext cx="3252336" cy="36933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Gill Sans MT" panose="020B0502020104020203"/>
                <a:ea typeface="+mn-ea"/>
                <a:cs typeface="+mn-cs"/>
                <a:hlinkClick r:id="rId7">
                  <a:extLst>
                    <a:ext uri="{A12FA001-AC4F-418D-AE19-62706E023703}">
                      <ahyp:hlinkClr xmlns:ahyp="http://schemas.microsoft.com/office/drawing/2018/hyperlinkcolor" val="tx"/>
                    </a:ext>
                  </a:extLst>
                </a:hlinkClick>
              </a:rPr>
              <a:t>Knowledge Based Article</a:t>
            </a:r>
            <a:r>
              <a:rPr kumimoji="0" lang="en-US" b="0" i="0" u="none" strike="noStrike" kern="1200" cap="none" spc="0" normalizeH="0" baseline="0" noProof="0" dirty="0">
                <a:ln>
                  <a:noFill/>
                </a:ln>
                <a:solidFill>
                  <a:srgbClr val="00B0F0"/>
                </a:solidFill>
                <a:effectLst/>
                <a:uLnTx/>
                <a:uFillTx/>
                <a:latin typeface="Gill Sans MT" panose="020B0502020104020203"/>
                <a:ea typeface="+mn-ea"/>
                <a:cs typeface="+mn-cs"/>
                <a:hlinkClick r:id="rId7">
                  <a:extLst>
                    <a:ext uri="{A12FA001-AC4F-418D-AE19-62706E023703}">
                      <ahyp:hlinkClr xmlns:ahyp="http://schemas.microsoft.com/office/drawing/2018/hyperlinkcolor" val="tx"/>
                    </a:ext>
                  </a:extLst>
                </a:hlinkClick>
              </a:rPr>
              <a:t> </a:t>
            </a:r>
            <a:r>
              <a:rPr kumimoji="0" lang="en-US" b="0" i="0" u="none" strike="noStrike" kern="1200" cap="none" spc="0" normalizeH="0" baseline="0" noProof="0" dirty="0">
                <a:ln>
                  <a:noFill/>
                </a:ln>
                <a:solidFill>
                  <a:srgbClr val="000000"/>
                </a:solidFill>
                <a:effectLst/>
                <a:uLnTx/>
                <a:uFillTx/>
                <a:latin typeface="Gill Sans MT" panose="020B0502020104020203"/>
                <a:ea typeface="+mn-ea"/>
                <a:cs typeface="+mn-cs"/>
              </a:rPr>
              <a:t> </a:t>
            </a:r>
          </a:p>
        </p:txBody>
      </p:sp>
      <p:sp>
        <p:nvSpPr>
          <p:cNvPr id="12" name="Title 1">
            <a:extLst>
              <a:ext uri="{FF2B5EF4-FFF2-40B4-BE49-F238E27FC236}">
                <a16:creationId xmlns:a16="http://schemas.microsoft.com/office/drawing/2014/main" id="{FA52582A-33A6-7697-D696-5090DA806D5C}"/>
              </a:ext>
            </a:extLst>
          </p:cNvPr>
          <p:cNvSpPr txBox="1">
            <a:spLocks/>
          </p:cNvSpPr>
          <p:nvPr/>
        </p:nvSpPr>
        <p:spPr bwMode="blackWhite">
          <a:xfrm>
            <a:off x="786398" y="583614"/>
            <a:ext cx="4439615" cy="1495794"/>
          </a:xfrm>
          <a:prstGeom prst="rect">
            <a:avLst/>
          </a:prstGeom>
          <a:noFill/>
          <a:ln w="31750" cap="sq">
            <a:noFill/>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82880" tIns="182880" rIns="182880" bIns="182880" rtlCol="0" anchor="ctr" anchorCtr="1">
            <a:normAutofit fontScale="97500"/>
          </a:bodyPr>
          <a:lstStyle>
            <a:lvl1pPr algn="ctr" defTabSz="914400" rtl="0" eaLnBrk="1" latinLnBrk="0" hangingPunct="1">
              <a:lnSpc>
                <a:spcPct val="90000"/>
              </a:lnSpc>
              <a:spcBef>
                <a:spcPct val="0"/>
              </a:spcBef>
              <a:buNone/>
              <a:defRPr sz="2200" kern="1200" cap="all" spc="200" baseline="0">
                <a:solidFill>
                  <a:srgbClr val="262626"/>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700" b="0" i="0" u="sng" strike="noStrike" kern="1200" cap="all" spc="200" normalizeH="0" baseline="0" noProof="0" dirty="0">
                <a:ln>
                  <a:noFill/>
                </a:ln>
                <a:solidFill>
                  <a:srgbClr val="FFFFFF"/>
                </a:solidFill>
                <a:effectLst/>
                <a:uLnTx/>
                <a:uFillTx/>
                <a:latin typeface="Calibri"/>
                <a:ea typeface="Calibri"/>
                <a:cs typeface="Calibri"/>
              </a:rPr>
              <a:t>Shelter Bed Reservation System</a:t>
            </a:r>
            <a:r>
              <a:rPr kumimoji="0" lang="en-US" sz="1700" b="0" i="0" u="none" strike="noStrike" kern="1200" cap="all" spc="200" normalizeH="0" baseline="0" noProof="0" dirty="0">
                <a:ln>
                  <a:noFill/>
                </a:ln>
                <a:solidFill>
                  <a:srgbClr val="FFFFFF"/>
                </a:solidFill>
                <a:effectLst/>
                <a:uLnTx/>
                <a:uFillTx/>
                <a:latin typeface="Calibri"/>
                <a:ea typeface="Calibri"/>
                <a:cs typeface="Calibri"/>
              </a:rPr>
              <a:t>:</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all" spc="200" normalizeH="0" baseline="0" noProof="0" dirty="0">
                <a:ln>
                  <a:noFill/>
                </a:ln>
                <a:solidFill>
                  <a:srgbClr val="F6A21D"/>
                </a:solidFill>
                <a:effectLst/>
                <a:uLnTx/>
                <a:uFillTx/>
                <a:latin typeface="Calibri"/>
                <a:ea typeface="Calibri"/>
                <a:cs typeface="Calibri"/>
              </a:rPr>
              <a:t>Adding households to the Bed reservation Community queue</a:t>
            </a:r>
            <a:endParaRPr kumimoji="0" lang="en-US" sz="1600" b="0" i="0" u="none" strike="noStrike" kern="1200" cap="all" spc="200" normalizeH="0" baseline="0" noProof="0" dirty="0">
              <a:ln>
                <a:noFill/>
              </a:ln>
              <a:solidFill>
                <a:srgbClr val="F6A21D"/>
              </a:solidFill>
              <a:effectLst/>
              <a:uLnTx/>
              <a:uFillTx/>
              <a:latin typeface="Gill Sans MT" panose="020B0502020104020203"/>
              <a:ea typeface="+mj-ea"/>
              <a:cs typeface="+mj-cs"/>
            </a:endParaRPr>
          </a:p>
        </p:txBody>
      </p:sp>
      <p:sp>
        <p:nvSpPr>
          <p:cNvPr id="5" name="Arrow: Curved Right 4">
            <a:extLst>
              <a:ext uri="{FF2B5EF4-FFF2-40B4-BE49-F238E27FC236}">
                <a16:creationId xmlns:a16="http://schemas.microsoft.com/office/drawing/2014/main" id="{A8FDD588-6AFA-DC1F-E8A6-61B4F4AAAB5A}"/>
              </a:ext>
            </a:extLst>
          </p:cNvPr>
          <p:cNvSpPr/>
          <p:nvPr/>
        </p:nvSpPr>
        <p:spPr>
          <a:xfrm>
            <a:off x="341879" y="5793412"/>
            <a:ext cx="1269712" cy="786669"/>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8" name="TextBox 7">
            <a:extLst>
              <a:ext uri="{FF2B5EF4-FFF2-40B4-BE49-F238E27FC236}">
                <a16:creationId xmlns:a16="http://schemas.microsoft.com/office/drawing/2014/main" id="{5BAF88EF-E4F7-A157-03BC-40B63B1EDF05}"/>
              </a:ext>
            </a:extLst>
          </p:cNvPr>
          <p:cNvSpPr txBox="1"/>
          <p:nvPr/>
        </p:nvSpPr>
        <p:spPr>
          <a:xfrm>
            <a:off x="1611591" y="6155091"/>
            <a:ext cx="406912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Calibri"/>
                <a:cs typeface="Calibri"/>
                <a:hlinkClick r:id="rId8"/>
              </a:rPr>
              <a:t>https://ochmis-211oc.happyfox.com/kb/article/356-adding-households-to-the-bed-reservation-community-queue/</a:t>
            </a:r>
            <a:endParaRPr kumimoji="0" lang="en-US" sz="1200" b="0" i="0" u="none" strike="noStrike" kern="1200" cap="none" spc="0" normalizeH="0" baseline="0" noProof="0" dirty="0">
              <a:ln>
                <a:noFill/>
              </a:ln>
              <a:solidFill>
                <a:srgbClr val="000000"/>
              </a:solidFill>
              <a:effectLst/>
              <a:uLnTx/>
              <a:uFillTx/>
              <a:latin typeface="Calibri"/>
              <a:ea typeface="Calibri"/>
              <a:cs typeface="Calibri"/>
            </a:endParaRPr>
          </a:p>
        </p:txBody>
      </p:sp>
      <p:sp>
        <p:nvSpPr>
          <p:cNvPr id="10" name="TextBox 9">
            <a:extLst>
              <a:ext uri="{FF2B5EF4-FFF2-40B4-BE49-F238E27FC236}">
                <a16:creationId xmlns:a16="http://schemas.microsoft.com/office/drawing/2014/main" id="{0C02C189-4573-87D8-D8F6-4DCD2A61D218}"/>
              </a:ext>
            </a:extLst>
          </p:cNvPr>
          <p:cNvSpPr txBox="1"/>
          <p:nvPr/>
        </p:nvSpPr>
        <p:spPr>
          <a:xfrm>
            <a:off x="478722" y="2252289"/>
            <a:ext cx="5067954" cy="29700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b="1" i="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1700" b="1" i="0" u="sng" dirty="0">
                <a:solidFill>
                  <a:schemeClr val="bg1"/>
                </a:solidFill>
                <a:effectLst/>
                <a:latin typeface="Calibri" panose="020F0502020204030204" pitchFamily="34" charset="0"/>
                <a:ea typeface="Calibri" panose="020F0502020204030204" pitchFamily="34" charset="0"/>
                <a:cs typeface="Calibri" panose="020F0502020204030204" pitchFamily="34" charset="0"/>
              </a:rPr>
              <a:t>Criteria for Consideration:</a:t>
            </a:r>
          </a:p>
          <a:p>
            <a:endParaRPr lang="en-US" sz="1700" u="sng"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r>
              <a:rPr lang="en-US" sz="1700" b="1" dirty="0">
                <a:solidFill>
                  <a:schemeClr val="bg1"/>
                </a:solidFill>
                <a:latin typeface="Calibri" panose="020F0502020204030204" pitchFamily="34" charset="0"/>
                <a:ea typeface="Calibri" panose="020F0502020204030204" pitchFamily="34" charset="0"/>
                <a:cs typeface="Calibri" panose="020F0502020204030204" pitchFamily="34" charset="0"/>
              </a:rPr>
              <a:t>-</a:t>
            </a:r>
            <a:r>
              <a:rPr lang="en-US" sz="1700" b="1" i="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Active enrollment in ICES or FCES project in HMIS</a:t>
            </a:r>
            <a:endParaRPr lang="en-US" sz="17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r>
              <a:rPr lang="en-US" sz="1700" b="1" dirty="0">
                <a:solidFill>
                  <a:schemeClr val="bg1"/>
                </a:solidFill>
                <a:latin typeface="Calibri" panose="020F0502020204030204" pitchFamily="34" charset="0"/>
                <a:ea typeface="Calibri" panose="020F0502020204030204" pitchFamily="34" charset="0"/>
                <a:cs typeface="Calibri" panose="020F0502020204030204" pitchFamily="34" charset="0"/>
              </a:rPr>
              <a:t>-</a:t>
            </a:r>
            <a:r>
              <a:rPr lang="en-US" sz="1700" b="1" i="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Completed Bed Reservation assessment</a:t>
            </a:r>
            <a:endParaRPr lang="en-US" sz="17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r>
              <a:rPr lang="en-US" sz="1700" b="1" dirty="0">
                <a:solidFill>
                  <a:schemeClr val="bg1"/>
                </a:solidFill>
                <a:latin typeface="Calibri" panose="020F0502020204030204" pitchFamily="34" charset="0"/>
                <a:ea typeface="Calibri" panose="020F0502020204030204" pitchFamily="34" charset="0"/>
                <a:cs typeface="Calibri" panose="020F0502020204030204" pitchFamily="34" charset="0"/>
              </a:rPr>
              <a:t>-</a:t>
            </a:r>
            <a:r>
              <a:rPr lang="en-US" sz="1700" b="1" i="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Homelessness Verification or Chronically Homeless Verification in HMIS</a:t>
            </a:r>
            <a:endParaRPr lang="en-US" sz="17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r>
              <a:rPr lang="en-US" sz="1700" b="1" dirty="0">
                <a:solidFill>
                  <a:schemeClr val="bg1"/>
                </a:solidFill>
                <a:latin typeface="Calibri" panose="020F0502020204030204" pitchFamily="34" charset="0"/>
                <a:ea typeface="Calibri" panose="020F0502020204030204" pitchFamily="34" charset="0"/>
                <a:cs typeface="Calibri" panose="020F0502020204030204" pitchFamily="34" charset="0"/>
              </a:rPr>
              <a:t>-</a:t>
            </a:r>
            <a:r>
              <a:rPr lang="en-US" sz="1700" b="1" i="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"Needs Bed Reservation Assistance" service in HMIS</a:t>
            </a:r>
            <a:endParaRPr lang="en-US" sz="17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r>
              <a:rPr lang="en-US" sz="1700" b="1" dirty="0">
                <a:solidFill>
                  <a:schemeClr val="bg1"/>
                </a:solidFill>
                <a:latin typeface="Calibri" panose="020F0502020204030204" pitchFamily="34" charset="0"/>
                <a:ea typeface="Calibri" panose="020F0502020204030204" pitchFamily="34" charset="0"/>
                <a:cs typeface="Calibri" panose="020F0502020204030204" pitchFamily="34" charset="0"/>
              </a:rPr>
              <a:t>-</a:t>
            </a:r>
            <a:r>
              <a:rPr lang="en-US" sz="1700" b="1" i="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Completed Current Living Situation Assessment</a:t>
            </a:r>
          </a:p>
          <a:p>
            <a:endParaRPr lang="en-US" sz="17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r>
              <a:rPr lang="en-US" sz="1700" b="1" i="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Households are prioritized by vulnerability and must meet project eligibility.</a:t>
            </a:r>
            <a:endParaRPr lang="en-US" sz="17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AC6C3646-A228-38D4-6E2E-AC2D7016AA4D}"/>
              </a:ext>
            </a:extLst>
          </p:cNvPr>
          <p:cNvSpPr txBox="1"/>
          <p:nvPr/>
        </p:nvSpPr>
        <p:spPr>
          <a:xfrm>
            <a:off x="6664036" y="471884"/>
            <a:ext cx="5201108" cy="3370153"/>
          </a:xfrm>
          <a:prstGeom prst="rect">
            <a:avLst/>
          </a:prstGeom>
          <a:noFill/>
        </p:spPr>
        <p:txBody>
          <a:bodyPr wrap="square" rtlCol="0">
            <a:spAutoFit/>
          </a:bodyPr>
          <a:lstStyle/>
          <a:p>
            <a:r>
              <a:rPr lang="en-US" sz="1500" b="1" i="0" u="sng" dirty="0">
                <a:solidFill>
                  <a:srgbClr val="000000"/>
                </a:solidFill>
                <a:effectLst/>
              </a:rPr>
              <a:t>Steps for Enrollment &amp; Service</a:t>
            </a:r>
          </a:p>
          <a:p>
            <a:endParaRPr lang="en-US" sz="1500" b="1" i="0" u="sng" dirty="0">
              <a:solidFill>
                <a:srgbClr val="000000"/>
              </a:solidFill>
              <a:effectLst/>
            </a:endParaRPr>
          </a:p>
          <a:p>
            <a:r>
              <a:rPr lang="en-US" sz="1500" b="1" i="0" dirty="0">
                <a:solidFill>
                  <a:srgbClr val="000000"/>
                </a:solidFill>
                <a:effectLst/>
                <a:latin typeface="YADLjI9qxTA 0"/>
              </a:rPr>
              <a:t>1. Ensure Household is Enrolled: Verify enrollment in ICES or FCES project in HMIS.</a:t>
            </a:r>
            <a:endParaRPr lang="en-US" sz="1500" dirty="0">
              <a:solidFill>
                <a:srgbClr val="000000"/>
              </a:solidFill>
              <a:effectLst/>
              <a:latin typeface="YADLjI9qxTA 0"/>
            </a:endParaRPr>
          </a:p>
          <a:p>
            <a:r>
              <a:rPr lang="en-US" sz="1500" b="1" i="0" dirty="0">
                <a:solidFill>
                  <a:srgbClr val="000000"/>
                </a:solidFill>
                <a:effectLst/>
                <a:latin typeface="YADLjI9qxTA 0"/>
              </a:rPr>
              <a:t>2. Upload Homelessness Verification: Add the required verification documents to HMIS.</a:t>
            </a:r>
            <a:endParaRPr lang="en-US" sz="1500" dirty="0">
              <a:solidFill>
                <a:srgbClr val="000000"/>
              </a:solidFill>
              <a:effectLst/>
              <a:latin typeface="YADLjI9qxTA 0"/>
            </a:endParaRPr>
          </a:p>
          <a:p>
            <a:r>
              <a:rPr lang="en-US" sz="1500" b="1" i="0" dirty="0">
                <a:solidFill>
                  <a:srgbClr val="000000"/>
                </a:solidFill>
                <a:effectLst/>
                <a:latin typeface="YADLjI9qxTA 0"/>
              </a:rPr>
              <a:t>3. Complete Current Living Situation Assessment: Follow guidelines for creating and updating in HMIS.</a:t>
            </a:r>
            <a:endParaRPr lang="en-US" sz="1500" dirty="0">
              <a:solidFill>
                <a:srgbClr val="000000"/>
              </a:solidFill>
              <a:effectLst/>
              <a:latin typeface="YADLjI9qxTA 0"/>
            </a:endParaRPr>
          </a:p>
          <a:p>
            <a:r>
              <a:rPr lang="en-US" sz="1500" b="1" i="0" dirty="0">
                <a:solidFill>
                  <a:srgbClr val="000000"/>
                </a:solidFill>
                <a:effectLst/>
                <a:latin typeface="YADLjI9qxTA 0"/>
              </a:rPr>
              <a:t>4. Add “Needs Bed Reservation Assistance” Service: Enter service weekly to keep household active in the queue.</a:t>
            </a:r>
            <a:endParaRPr lang="en-US" sz="1500" dirty="0">
              <a:solidFill>
                <a:srgbClr val="000000"/>
              </a:solidFill>
              <a:effectLst/>
              <a:latin typeface="YADLjI9qxTA 0"/>
            </a:endParaRPr>
          </a:p>
          <a:p>
            <a:r>
              <a:rPr lang="en-US" sz="1500" b="1" i="0" dirty="0">
                <a:solidFill>
                  <a:srgbClr val="000000"/>
                </a:solidFill>
                <a:effectLst/>
                <a:latin typeface="YADLjI9qxTA 0"/>
              </a:rPr>
              <a:t>5. Complete Bed Reservation Assessment: Ensure the assessment is completed and refer household to the community queue.</a:t>
            </a:r>
            <a:endParaRPr lang="en-US" sz="1500" dirty="0">
              <a:solidFill>
                <a:srgbClr val="000000"/>
              </a:solidFill>
              <a:effectLst/>
              <a:latin typeface="YADLjI9qxTA 0"/>
            </a:endParaRPr>
          </a:p>
          <a:p>
            <a:endParaRPr lang="en-US" dirty="0"/>
          </a:p>
        </p:txBody>
      </p:sp>
      <p:sp>
        <p:nvSpPr>
          <p:cNvPr id="6" name="TextBox 5">
            <a:extLst>
              <a:ext uri="{FF2B5EF4-FFF2-40B4-BE49-F238E27FC236}">
                <a16:creationId xmlns:a16="http://schemas.microsoft.com/office/drawing/2014/main" id="{BF5E6DE9-7E37-38F0-7D5C-768086F0134E}"/>
              </a:ext>
            </a:extLst>
          </p:cNvPr>
          <p:cNvSpPr txBox="1"/>
          <p:nvPr/>
        </p:nvSpPr>
        <p:spPr>
          <a:xfrm>
            <a:off x="6760196" y="4217940"/>
            <a:ext cx="5008789" cy="2677656"/>
          </a:xfrm>
          <a:prstGeom prst="rect">
            <a:avLst/>
          </a:prstGeom>
          <a:noFill/>
        </p:spPr>
        <p:txBody>
          <a:bodyPr wrap="square" rtlCol="0">
            <a:spAutoFit/>
          </a:bodyPr>
          <a:lstStyle/>
          <a:p>
            <a:r>
              <a:rPr lang="en-US" sz="1500" b="1" i="0" u="sng" dirty="0">
                <a:solidFill>
                  <a:srgbClr val="000000"/>
                </a:solidFill>
                <a:effectLst/>
              </a:rPr>
              <a:t>Ongoing Maintenance</a:t>
            </a:r>
          </a:p>
          <a:p>
            <a:endParaRPr lang="en-US" sz="1500" b="1" i="0" u="sng" dirty="0">
              <a:solidFill>
                <a:srgbClr val="000000"/>
              </a:solidFill>
              <a:effectLst/>
            </a:endParaRPr>
          </a:p>
          <a:p>
            <a:r>
              <a:rPr lang="en-US" sz="1500" b="1" i="0" dirty="0">
                <a:solidFill>
                  <a:srgbClr val="000000"/>
                </a:solidFill>
                <a:effectLst/>
                <a:latin typeface="YADLjI9qxTA 0"/>
              </a:rPr>
              <a:t>• Confirm Need for Assistance: Every Tuesday, check if households still need assistance and add a new service by Wednesday at 9am.</a:t>
            </a:r>
            <a:endParaRPr lang="en-US" sz="1500" dirty="0">
              <a:solidFill>
                <a:srgbClr val="000000"/>
              </a:solidFill>
              <a:effectLst/>
              <a:latin typeface="YADLjI9qxTA 0"/>
            </a:endParaRPr>
          </a:p>
          <a:p>
            <a:r>
              <a:rPr lang="en-US" sz="1500" b="1" i="0" dirty="0">
                <a:solidFill>
                  <a:srgbClr val="000000"/>
                </a:solidFill>
                <a:effectLst/>
                <a:latin typeface="YADLjI9qxTA 0"/>
              </a:rPr>
              <a:t>• Automatic Removal: Households with no activity in HMIS for 7 days are automatically removed from the queue.</a:t>
            </a:r>
            <a:endParaRPr lang="en-US" sz="1500" dirty="0">
              <a:solidFill>
                <a:srgbClr val="000000"/>
              </a:solidFill>
              <a:effectLst/>
              <a:latin typeface="YADLjI9qxTA 0"/>
            </a:endParaRPr>
          </a:p>
          <a:p>
            <a:r>
              <a:rPr lang="en-US" sz="1500" b="1" i="0" dirty="0">
                <a:solidFill>
                  <a:srgbClr val="000000"/>
                </a:solidFill>
                <a:effectLst/>
                <a:latin typeface="YADLjI9qxTA 0"/>
              </a:rPr>
              <a:t>• Re-Adding to Queue: If removed, add household again via the Assessment screen without needing a new assessment unless client responses change.</a:t>
            </a:r>
            <a:endParaRPr lang="en-US" sz="1500" dirty="0">
              <a:solidFill>
                <a:srgbClr val="000000"/>
              </a:solidFill>
              <a:effectLst/>
              <a:latin typeface="YADLjI9qxTA 0"/>
            </a:endParaRPr>
          </a:p>
          <a:p>
            <a:endParaRPr lang="en-US" dirty="0"/>
          </a:p>
        </p:txBody>
      </p:sp>
      <p:sp>
        <p:nvSpPr>
          <p:cNvPr id="11" name="Minus Sign 10">
            <a:extLst>
              <a:ext uri="{FF2B5EF4-FFF2-40B4-BE49-F238E27FC236}">
                <a16:creationId xmlns:a16="http://schemas.microsoft.com/office/drawing/2014/main" id="{383D1A60-83DA-C4E1-8163-81003AE3781E}"/>
              </a:ext>
            </a:extLst>
          </p:cNvPr>
          <p:cNvSpPr/>
          <p:nvPr/>
        </p:nvSpPr>
        <p:spPr>
          <a:xfrm>
            <a:off x="5003800" y="3280111"/>
            <a:ext cx="8263465" cy="914400"/>
          </a:xfrm>
          <a:prstGeom prst="mathMin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Recorded Sound">
            <a:hlinkClick r:id="" action="ppaction://media"/>
            <a:extLst>
              <a:ext uri="{FF2B5EF4-FFF2-40B4-BE49-F238E27FC236}">
                <a16:creationId xmlns:a16="http://schemas.microsoft.com/office/drawing/2014/main" id="{AFA1693C-6E7D-9944-F662-A8D64353AAD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25303" y="6197130"/>
            <a:ext cx="487363" cy="487363"/>
          </a:xfrm>
          <a:prstGeom prst="rect">
            <a:avLst/>
          </a:prstGeom>
        </p:spPr>
      </p:pic>
    </p:spTree>
    <p:extLst>
      <p:ext uri="{BB962C8B-B14F-4D97-AF65-F5344CB8AC3E}">
        <p14:creationId xmlns:p14="http://schemas.microsoft.com/office/powerpoint/2010/main" val="3599136764"/>
      </p:ext>
    </p:extLst>
  </p:cSld>
  <p:clrMapOvr>
    <a:masterClrMapping/>
  </p:clrMapOvr>
  <mc:AlternateContent xmlns:mc="http://schemas.openxmlformats.org/markup-compatibility/2006" xmlns:p14="http://schemas.microsoft.com/office/powerpoint/2010/main">
    <mc:Choice Requires="p14">
      <p:transition spd="slow" p14:dur="2000" advTm="54390"/>
    </mc:Choice>
    <mc:Fallback xmlns="">
      <p:transition spd="slow" advTm="54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2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EC5CAC-5741-3455-3E58-5740ED1EF40B}"/>
              </a:ext>
            </a:extLst>
          </p:cNvPr>
          <p:cNvSpPr/>
          <p:nvPr/>
        </p:nvSpPr>
        <p:spPr>
          <a:xfrm>
            <a:off x="-37683" y="2715"/>
            <a:ext cx="6100763" cy="6977062"/>
          </a:xfrm>
          <a:prstGeom prst="rect">
            <a:avLst/>
          </a:prstGeom>
          <a:solidFill>
            <a:srgbClr val="2A4D88"/>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a:solidFill>
                <a:schemeClr val="bg1"/>
              </a:solidFill>
              <a:latin typeface="Calibri"/>
              <a:ea typeface="Calibri"/>
              <a:cs typeface="Calibri"/>
            </a:endParaRPr>
          </a:p>
        </p:txBody>
      </p:sp>
      <p:pic>
        <p:nvPicPr>
          <p:cNvPr id="2" name="Graphic 1">
            <a:extLst>
              <a:ext uri="{FF2B5EF4-FFF2-40B4-BE49-F238E27FC236}">
                <a16:creationId xmlns:a16="http://schemas.microsoft.com/office/drawing/2014/main" id="{E5839921-9F56-FADE-8291-999F650518D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170594" y="-369175"/>
            <a:ext cx="3142400" cy="1770474"/>
          </a:xfrm>
          <a:prstGeom prst="rect">
            <a:avLst/>
          </a:prstGeom>
        </p:spPr>
      </p:pic>
      <p:sp>
        <p:nvSpPr>
          <p:cNvPr id="444" name="TextBox 443">
            <a:extLst>
              <a:ext uri="{FF2B5EF4-FFF2-40B4-BE49-F238E27FC236}">
                <a16:creationId xmlns:a16="http://schemas.microsoft.com/office/drawing/2014/main" id="{747DF6CD-6E41-550E-075A-A40C97CBC7A1}"/>
              </a:ext>
            </a:extLst>
          </p:cNvPr>
          <p:cNvSpPr txBox="1"/>
          <p:nvPr/>
        </p:nvSpPr>
        <p:spPr>
          <a:xfrm>
            <a:off x="331889" y="2202825"/>
            <a:ext cx="5218524"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dirty="0">
                <a:solidFill>
                  <a:schemeClr val="accent1"/>
                </a:solidFill>
                <a:latin typeface="Calibri"/>
                <a:ea typeface="Calibri"/>
                <a:cs typeface="Calibri"/>
              </a:rPr>
              <a:t>Priority Group 1: </a:t>
            </a:r>
          </a:p>
          <a:p>
            <a:r>
              <a:rPr lang="en-US" dirty="0">
                <a:solidFill>
                  <a:schemeClr val="bg1"/>
                </a:solidFill>
                <a:latin typeface="Calibri"/>
                <a:ea typeface="Calibri"/>
                <a:cs typeface="Calibri"/>
              </a:rPr>
              <a:t>1. Chronic Homeless Group</a:t>
            </a:r>
          </a:p>
          <a:p>
            <a:endParaRPr lang="en-US" dirty="0">
              <a:solidFill>
                <a:schemeClr val="bg1"/>
              </a:solidFill>
              <a:latin typeface="Calibri"/>
              <a:ea typeface="Calibri"/>
              <a:cs typeface="Calibri"/>
            </a:endParaRPr>
          </a:p>
          <a:p>
            <a:r>
              <a:rPr lang="en-US" u="sng" dirty="0">
                <a:solidFill>
                  <a:schemeClr val="accent1"/>
                </a:solidFill>
                <a:latin typeface="Calibri"/>
                <a:ea typeface="Calibri"/>
                <a:cs typeface="Calibri"/>
              </a:rPr>
              <a:t>Priority Group 2: </a:t>
            </a:r>
          </a:p>
          <a:p>
            <a:r>
              <a:rPr lang="en-US" dirty="0">
                <a:solidFill>
                  <a:schemeClr val="bg1"/>
                </a:solidFill>
                <a:latin typeface="Calibri"/>
                <a:ea typeface="Calibri"/>
                <a:cs typeface="Calibri"/>
              </a:rPr>
              <a:t>1. Literal Homeless Group, Shelter + Disabled</a:t>
            </a:r>
          </a:p>
          <a:p>
            <a:r>
              <a:rPr lang="en-US" dirty="0">
                <a:solidFill>
                  <a:schemeClr val="bg1"/>
                </a:solidFill>
                <a:latin typeface="Calibri"/>
                <a:ea typeface="Calibri"/>
                <a:cs typeface="Calibri"/>
              </a:rPr>
              <a:t>2. Literal Homeless Group, Unsheltered + Disabled</a:t>
            </a:r>
          </a:p>
          <a:p>
            <a:endParaRPr lang="en-US" dirty="0">
              <a:solidFill>
                <a:schemeClr val="bg1"/>
              </a:solidFill>
              <a:latin typeface="Calibri"/>
              <a:ea typeface="Calibri"/>
              <a:cs typeface="Calibri"/>
            </a:endParaRPr>
          </a:p>
          <a:p>
            <a:r>
              <a:rPr lang="en-US" u="sng" dirty="0">
                <a:solidFill>
                  <a:schemeClr val="accent1"/>
                </a:solidFill>
                <a:latin typeface="Calibri"/>
                <a:ea typeface="Calibri"/>
                <a:cs typeface="Calibri"/>
              </a:rPr>
              <a:t>Priority Group 3:</a:t>
            </a:r>
          </a:p>
          <a:p>
            <a:r>
              <a:rPr lang="en-US" dirty="0">
                <a:solidFill>
                  <a:schemeClr val="bg1"/>
                </a:solidFill>
                <a:latin typeface="Calibri"/>
                <a:ea typeface="Calibri"/>
                <a:cs typeface="Calibri"/>
              </a:rPr>
              <a:t>1. Literal Homeless Group, Shelter, not disabled</a:t>
            </a:r>
          </a:p>
          <a:p>
            <a:r>
              <a:rPr lang="en-US" dirty="0">
                <a:solidFill>
                  <a:schemeClr val="bg1"/>
                </a:solidFill>
                <a:latin typeface="Calibri"/>
                <a:ea typeface="Calibri"/>
                <a:cs typeface="Calibri"/>
              </a:rPr>
              <a:t>2. Literal Homeless Group, Unsheltered, not disabled</a:t>
            </a:r>
          </a:p>
          <a:p>
            <a:endParaRPr lang="en-US" dirty="0">
              <a:solidFill>
                <a:schemeClr val="bg1"/>
              </a:solidFill>
              <a:latin typeface="Calibri"/>
              <a:ea typeface="Calibri"/>
              <a:cs typeface="Calibri"/>
            </a:endParaRPr>
          </a:p>
          <a:p>
            <a:r>
              <a:rPr lang="en-US" u="sng" dirty="0">
                <a:solidFill>
                  <a:schemeClr val="accent1"/>
                </a:solidFill>
                <a:latin typeface="Calibri"/>
                <a:ea typeface="Calibri"/>
                <a:cs typeface="Calibri"/>
              </a:rPr>
              <a:t>Priority Group 4: </a:t>
            </a:r>
          </a:p>
          <a:p>
            <a:r>
              <a:rPr lang="en-US" dirty="0">
                <a:solidFill>
                  <a:schemeClr val="bg1"/>
                </a:solidFill>
                <a:latin typeface="Calibri"/>
                <a:ea typeface="Calibri"/>
                <a:cs typeface="Calibri"/>
              </a:rPr>
              <a:t>1. At-Risk or missing homeless verification</a:t>
            </a:r>
          </a:p>
        </p:txBody>
      </p:sp>
      <p:sp>
        <p:nvSpPr>
          <p:cNvPr id="5" name="TextBox 4">
            <a:extLst>
              <a:ext uri="{FF2B5EF4-FFF2-40B4-BE49-F238E27FC236}">
                <a16:creationId xmlns:a16="http://schemas.microsoft.com/office/drawing/2014/main" id="{74C45869-4BA1-A1F1-A113-DB19D9AE4946}"/>
              </a:ext>
            </a:extLst>
          </p:cNvPr>
          <p:cNvSpPr txBox="1"/>
          <p:nvPr/>
        </p:nvSpPr>
        <p:spPr>
          <a:xfrm>
            <a:off x="408101" y="1527214"/>
            <a:ext cx="483042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u="sng" dirty="0">
                <a:solidFill>
                  <a:schemeClr val="accent1"/>
                </a:solidFill>
                <a:latin typeface="Calibri"/>
                <a:ea typeface="Calibri"/>
                <a:cs typeface="Calibri"/>
              </a:rPr>
              <a:t>OC CoC Approved CES Prioritization Structure </a:t>
            </a:r>
          </a:p>
        </p:txBody>
      </p:sp>
      <p:sp>
        <p:nvSpPr>
          <p:cNvPr id="9" name="Arrow: Pentagon 8">
            <a:extLst>
              <a:ext uri="{FF2B5EF4-FFF2-40B4-BE49-F238E27FC236}">
                <a16:creationId xmlns:a16="http://schemas.microsoft.com/office/drawing/2014/main" id="{9C834441-7C46-4711-F349-B767C41952F3}"/>
              </a:ext>
            </a:extLst>
          </p:cNvPr>
          <p:cNvSpPr/>
          <p:nvPr/>
        </p:nvSpPr>
        <p:spPr>
          <a:xfrm>
            <a:off x="-36826" y="358862"/>
            <a:ext cx="5589165" cy="928556"/>
          </a:xfrm>
          <a:prstGeom prst="homePlate">
            <a:avLst/>
          </a:prstGeom>
          <a:solidFill>
            <a:schemeClr val="bg1">
              <a:lumMod val="8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C97B8"/>
              </a:solidFill>
            </a:endParaRPr>
          </a:p>
        </p:txBody>
      </p:sp>
      <p:sp>
        <p:nvSpPr>
          <p:cNvPr id="6" name="TextBox 5">
            <a:extLst>
              <a:ext uri="{FF2B5EF4-FFF2-40B4-BE49-F238E27FC236}">
                <a16:creationId xmlns:a16="http://schemas.microsoft.com/office/drawing/2014/main" id="{E298EB48-B86A-FF63-8834-B173AA195DB0}"/>
              </a:ext>
            </a:extLst>
          </p:cNvPr>
          <p:cNvSpPr txBox="1"/>
          <p:nvPr/>
        </p:nvSpPr>
        <p:spPr>
          <a:xfrm>
            <a:off x="100913" y="626075"/>
            <a:ext cx="513217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u="sng" cap="all" dirty="0">
                <a:latin typeface="Calibri"/>
              </a:rPr>
              <a:t>Prioritization of the Community Queue</a:t>
            </a:r>
            <a:r>
              <a:rPr lang="en-US" b="1" u="sng" dirty="0">
                <a:latin typeface="Calibri"/>
                <a:ea typeface="Calibri"/>
                <a:cs typeface="Calibri"/>
              </a:rPr>
              <a:t>​</a:t>
            </a:r>
            <a:endParaRPr lang="en-US" b="1" u="sng" dirty="0"/>
          </a:p>
        </p:txBody>
      </p:sp>
      <p:graphicFrame>
        <p:nvGraphicFramePr>
          <p:cNvPr id="4" name="Diagram 3">
            <a:extLst>
              <a:ext uri="{FF2B5EF4-FFF2-40B4-BE49-F238E27FC236}">
                <a16:creationId xmlns:a16="http://schemas.microsoft.com/office/drawing/2014/main" id="{CFEC151D-7F6D-526F-58D7-2374E7B23790}"/>
              </a:ext>
            </a:extLst>
          </p:cNvPr>
          <p:cNvGraphicFramePr/>
          <p:nvPr>
            <p:extLst>
              <p:ext uri="{D42A27DB-BD31-4B8C-83A1-F6EECF244321}">
                <p14:modId xmlns:p14="http://schemas.microsoft.com/office/powerpoint/2010/main" val="871924559"/>
              </p:ext>
            </p:extLst>
          </p:nvPr>
        </p:nvGraphicFramePr>
        <p:xfrm>
          <a:off x="6382358" y="1141481"/>
          <a:ext cx="5477753" cy="54186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8" name="Recorded Sound">
            <a:hlinkClick r:id="" action="ppaction://media"/>
            <a:extLst>
              <a:ext uri="{FF2B5EF4-FFF2-40B4-BE49-F238E27FC236}">
                <a16:creationId xmlns:a16="http://schemas.microsoft.com/office/drawing/2014/main" id="{F5FED563-17A9-5A6D-D76C-B0DEA91391B9}"/>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9382125" y="6316466"/>
            <a:ext cx="487363" cy="487363"/>
          </a:xfrm>
          <a:prstGeom prst="rect">
            <a:avLst/>
          </a:prstGeom>
        </p:spPr>
      </p:pic>
    </p:spTree>
    <p:custDataLst>
      <p:tags r:id="rId1"/>
    </p:custDataLst>
    <p:extLst>
      <p:ext uri="{BB962C8B-B14F-4D97-AF65-F5344CB8AC3E}">
        <p14:creationId xmlns:p14="http://schemas.microsoft.com/office/powerpoint/2010/main" val="3579808441"/>
      </p:ext>
    </p:extLst>
  </p:cSld>
  <p:clrMapOvr>
    <a:masterClrMapping/>
  </p:clrMapOvr>
  <mc:AlternateContent xmlns:mc="http://schemas.openxmlformats.org/markup-compatibility/2006" xmlns:p14="http://schemas.microsoft.com/office/powerpoint/2010/main">
    <mc:Choice Requires="p14">
      <p:transition spd="slow" p14:dur="2000" advTm="80690"/>
    </mc:Choice>
    <mc:Fallback xmlns="">
      <p:transition spd="slow" advTm="80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44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7B46A-4A92-4E55-B426-E91F15B62956}"/>
              </a:ext>
            </a:extLst>
          </p:cNvPr>
          <p:cNvSpPr>
            <a:spLocks noGrp="1"/>
          </p:cNvSpPr>
          <p:nvPr>
            <p:ph type="title"/>
          </p:nvPr>
        </p:nvSpPr>
        <p:spPr>
          <a:xfrm>
            <a:off x="606053" y="294538"/>
            <a:ext cx="9895951" cy="1033669"/>
          </a:xfrm>
        </p:spPr>
        <p:txBody>
          <a:bodyPr>
            <a:normAutofit/>
          </a:bodyPr>
          <a:lstStyle/>
          <a:p>
            <a:r>
              <a:rPr lang="en-US" sz="4000" b="1" dirty="0">
                <a:solidFill>
                  <a:srgbClr val="FFBD59"/>
                </a:solidFill>
                <a:latin typeface="Montserrat" panose="00000800000000000000" pitchFamily="2" charset="0"/>
              </a:rPr>
              <a:t>Service Planning Area (SPA)</a:t>
            </a:r>
          </a:p>
        </p:txBody>
      </p:sp>
      <p:sp>
        <p:nvSpPr>
          <p:cNvPr id="6" name="Rectangle 5">
            <a:extLst>
              <a:ext uri="{FF2B5EF4-FFF2-40B4-BE49-F238E27FC236}">
                <a16:creationId xmlns:a16="http://schemas.microsoft.com/office/drawing/2014/main" id="{DBC0C1D5-AAEF-763F-973D-7C19F3BC9F3E}"/>
              </a:ext>
            </a:extLst>
          </p:cNvPr>
          <p:cNvSpPr/>
          <p:nvPr/>
        </p:nvSpPr>
        <p:spPr>
          <a:xfrm>
            <a:off x="8238066" y="0"/>
            <a:ext cx="3953933" cy="1575955"/>
          </a:xfrm>
          <a:prstGeom prst="rect">
            <a:avLst/>
          </a:prstGeom>
          <a:solidFill>
            <a:srgbClr val="0C97B8"/>
          </a:solidFill>
          <a:effectLst>
            <a:outerShdw blurRad="50800" dist="50800" dir="5400000" algn="ctr" rotWithShape="0">
              <a:srgbClr val="23386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36EC50F5-81A2-F840-E67E-402DF616F0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752921" y="-738897"/>
            <a:ext cx="5131087" cy="2890929"/>
          </a:xfrm>
          <a:prstGeom prst="rect">
            <a:avLst/>
          </a:prstGeom>
        </p:spPr>
      </p:pic>
      <p:pic>
        <p:nvPicPr>
          <p:cNvPr id="19" name="Picture 18">
            <a:extLst>
              <a:ext uri="{FF2B5EF4-FFF2-40B4-BE49-F238E27FC236}">
                <a16:creationId xmlns:a16="http://schemas.microsoft.com/office/drawing/2014/main" id="{81F535C8-27F7-AAEF-BBF5-84E7851083C3}"/>
              </a:ext>
            </a:extLst>
          </p:cNvPr>
          <p:cNvPicPr>
            <a:picLocks noChangeAspect="1"/>
          </p:cNvPicPr>
          <p:nvPr/>
        </p:nvPicPr>
        <p:blipFill>
          <a:blip r:embed="rId7"/>
          <a:stretch>
            <a:fillRect/>
          </a:stretch>
        </p:blipFill>
        <p:spPr>
          <a:xfrm>
            <a:off x="755105" y="1885279"/>
            <a:ext cx="10598695" cy="4212855"/>
          </a:xfrm>
          <a:prstGeom prst="rect">
            <a:avLst/>
          </a:prstGeom>
        </p:spPr>
      </p:pic>
      <p:pic>
        <p:nvPicPr>
          <p:cNvPr id="7" name="Recorded Sound">
            <a:hlinkClick r:id="" action="ppaction://media"/>
            <a:extLst>
              <a:ext uri="{FF2B5EF4-FFF2-40B4-BE49-F238E27FC236}">
                <a16:creationId xmlns:a16="http://schemas.microsoft.com/office/drawing/2014/main" id="{B0423A6E-8FC7-1FD1-141B-EAEDD70DA01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6895" y="6098134"/>
            <a:ext cx="487363" cy="487363"/>
          </a:xfrm>
          <a:prstGeom prst="rect">
            <a:avLst/>
          </a:prstGeom>
        </p:spPr>
      </p:pic>
    </p:spTree>
    <p:extLst>
      <p:ext uri="{BB962C8B-B14F-4D97-AF65-F5344CB8AC3E}">
        <p14:creationId xmlns:p14="http://schemas.microsoft.com/office/powerpoint/2010/main" val="126583618"/>
      </p:ext>
    </p:extLst>
  </p:cSld>
  <p:clrMapOvr>
    <a:masterClrMapping/>
  </p:clrMapOvr>
  <mc:AlternateContent xmlns:mc="http://schemas.openxmlformats.org/markup-compatibility/2006" xmlns:p14="http://schemas.microsoft.com/office/powerpoint/2010/main">
    <mc:Choice Requires="p14">
      <p:transition spd="slow" p14:dur="2000" advTm="28885"/>
    </mc:Choice>
    <mc:Fallback xmlns="">
      <p:transition spd="slow" advTm="288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31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EC5CAC-5741-3455-3E58-5740ED1EF40B}"/>
              </a:ext>
            </a:extLst>
          </p:cNvPr>
          <p:cNvSpPr/>
          <p:nvPr/>
        </p:nvSpPr>
        <p:spPr>
          <a:xfrm>
            <a:off x="0" y="9726"/>
            <a:ext cx="6096000" cy="6833862"/>
          </a:xfrm>
          <a:prstGeom prst="rect">
            <a:avLst/>
          </a:prstGeom>
          <a:solidFill>
            <a:srgbClr val="2A4D88"/>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a:solidFill>
                <a:schemeClr val="bg1"/>
              </a:solidFill>
              <a:latin typeface="Calibri"/>
              <a:ea typeface="Calibri"/>
              <a:cs typeface="Calibri"/>
            </a:endParaRPr>
          </a:p>
        </p:txBody>
      </p:sp>
      <p:pic>
        <p:nvPicPr>
          <p:cNvPr id="2" name="Graphic 1">
            <a:extLst>
              <a:ext uri="{FF2B5EF4-FFF2-40B4-BE49-F238E27FC236}">
                <a16:creationId xmlns:a16="http://schemas.microsoft.com/office/drawing/2014/main" id="{E5839921-9F56-FADE-8291-999F650518D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170594" y="-369175"/>
            <a:ext cx="3142400" cy="1770474"/>
          </a:xfrm>
          <a:prstGeom prst="rect">
            <a:avLst/>
          </a:prstGeom>
        </p:spPr>
      </p:pic>
      <p:sp>
        <p:nvSpPr>
          <p:cNvPr id="5" name="TextBox 4">
            <a:extLst>
              <a:ext uri="{FF2B5EF4-FFF2-40B4-BE49-F238E27FC236}">
                <a16:creationId xmlns:a16="http://schemas.microsoft.com/office/drawing/2014/main" id="{74C45869-4BA1-A1F1-A113-DB19D9AE4946}"/>
              </a:ext>
            </a:extLst>
          </p:cNvPr>
          <p:cNvSpPr txBox="1"/>
          <p:nvPr/>
        </p:nvSpPr>
        <p:spPr>
          <a:xfrm>
            <a:off x="408101" y="1527214"/>
            <a:ext cx="483042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u="sng" dirty="0">
                <a:solidFill>
                  <a:schemeClr val="bg1"/>
                </a:solidFill>
                <a:latin typeface="Calibri"/>
                <a:ea typeface="Calibri"/>
                <a:cs typeface="Calibri"/>
              </a:rPr>
              <a:t>Data Entry for CES Prioritization Structure </a:t>
            </a:r>
          </a:p>
        </p:txBody>
      </p:sp>
      <p:sp>
        <p:nvSpPr>
          <p:cNvPr id="9" name="Arrow: Pentagon 8">
            <a:extLst>
              <a:ext uri="{FF2B5EF4-FFF2-40B4-BE49-F238E27FC236}">
                <a16:creationId xmlns:a16="http://schemas.microsoft.com/office/drawing/2014/main" id="{9C834441-7C46-4711-F349-B767C41952F3}"/>
              </a:ext>
            </a:extLst>
          </p:cNvPr>
          <p:cNvSpPr/>
          <p:nvPr/>
        </p:nvSpPr>
        <p:spPr>
          <a:xfrm>
            <a:off x="-36826" y="358862"/>
            <a:ext cx="5589165" cy="928556"/>
          </a:xfrm>
          <a:prstGeom prst="homePlate">
            <a:avLst/>
          </a:prstGeom>
          <a:solidFill>
            <a:schemeClr val="bg1">
              <a:lumMod val="8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C97B8"/>
              </a:solidFill>
            </a:endParaRPr>
          </a:p>
        </p:txBody>
      </p:sp>
      <p:sp>
        <p:nvSpPr>
          <p:cNvPr id="6" name="TextBox 5">
            <a:extLst>
              <a:ext uri="{FF2B5EF4-FFF2-40B4-BE49-F238E27FC236}">
                <a16:creationId xmlns:a16="http://schemas.microsoft.com/office/drawing/2014/main" id="{E298EB48-B86A-FF63-8834-B173AA195DB0}"/>
              </a:ext>
            </a:extLst>
          </p:cNvPr>
          <p:cNvSpPr txBox="1"/>
          <p:nvPr/>
        </p:nvSpPr>
        <p:spPr>
          <a:xfrm>
            <a:off x="100913" y="626075"/>
            <a:ext cx="513217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u="sng" cap="all" dirty="0">
                <a:latin typeface="Calibri"/>
              </a:rPr>
              <a:t>Prioritization of the Community Queue</a:t>
            </a:r>
            <a:r>
              <a:rPr lang="en-US" b="1" u="sng" dirty="0">
                <a:latin typeface="Calibri"/>
                <a:ea typeface="Calibri"/>
                <a:cs typeface="Calibri"/>
              </a:rPr>
              <a:t>​</a:t>
            </a:r>
            <a:endParaRPr lang="en-US" b="1" u="sng" dirty="0"/>
          </a:p>
        </p:txBody>
      </p:sp>
      <p:sp>
        <p:nvSpPr>
          <p:cNvPr id="4" name="TextBox 3">
            <a:extLst>
              <a:ext uri="{FF2B5EF4-FFF2-40B4-BE49-F238E27FC236}">
                <a16:creationId xmlns:a16="http://schemas.microsoft.com/office/drawing/2014/main" id="{7641FEC8-8B6F-C1FD-FC31-1E92A8CCA213}"/>
              </a:ext>
            </a:extLst>
          </p:cNvPr>
          <p:cNvSpPr txBox="1"/>
          <p:nvPr/>
        </p:nvSpPr>
        <p:spPr>
          <a:xfrm>
            <a:off x="690664" y="2003898"/>
            <a:ext cx="4542421" cy="646331"/>
          </a:xfrm>
          <a:prstGeom prst="rect">
            <a:avLst/>
          </a:prstGeom>
          <a:noFill/>
        </p:spPr>
        <p:txBody>
          <a:bodyPr wrap="square" rtlCol="0">
            <a:spAutoFit/>
          </a:bodyPr>
          <a:lstStyle/>
          <a:p>
            <a:pPr marL="342900" indent="-342900" algn="ctr">
              <a:buAutoNum type="arabicPeriod"/>
            </a:pPr>
            <a:r>
              <a:rPr lang="en-US" u="sng" dirty="0">
                <a:solidFill>
                  <a:schemeClr val="accent1"/>
                </a:solidFill>
                <a:latin typeface="Calibri" panose="020F0502020204030204" pitchFamily="34" charset="0"/>
                <a:cs typeface="Calibri" panose="020F0502020204030204" pitchFamily="34" charset="0"/>
              </a:rPr>
              <a:t>Chronic Homeless Priority Group Requires</a:t>
            </a:r>
          </a:p>
          <a:p>
            <a:pPr algn="ctr"/>
            <a:r>
              <a:rPr lang="en-US" dirty="0">
                <a:solidFill>
                  <a:schemeClr val="bg1"/>
                </a:solidFill>
                <a:latin typeface="Calibri" panose="020F0502020204030204" pitchFamily="34" charset="0"/>
                <a:cs typeface="Calibri" panose="020F0502020204030204" pitchFamily="34" charset="0"/>
              </a:rPr>
              <a:t>CH Verification + DC Verification </a:t>
            </a:r>
          </a:p>
        </p:txBody>
      </p:sp>
      <p:sp>
        <p:nvSpPr>
          <p:cNvPr id="7" name="TextBox 6">
            <a:extLst>
              <a:ext uri="{FF2B5EF4-FFF2-40B4-BE49-F238E27FC236}">
                <a16:creationId xmlns:a16="http://schemas.microsoft.com/office/drawing/2014/main" id="{3DE425D3-BA3B-617D-0F43-97442AFC828A}"/>
              </a:ext>
            </a:extLst>
          </p:cNvPr>
          <p:cNvSpPr txBox="1"/>
          <p:nvPr/>
        </p:nvSpPr>
        <p:spPr>
          <a:xfrm>
            <a:off x="685763" y="3123772"/>
            <a:ext cx="4542421" cy="923330"/>
          </a:xfrm>
          <a:prstGeom prst="rect">
            <a:avLst/>
          </a:prstGeom>
          <a:noFill/>
        </p:spPr>
        <p:txBody>
          <a:bodyPr wrap="square" rtlCol="0">
            <a:spAutoFit/>
          </a:bodyPr>
          <a:lstStyle/>
          <a:p>
            <a:pPr algn="ctr"/>
            <a:r>
              <a:rPr lang="en-US" u="sng" dirty="0">
                <a:solidFill>
                  <a:schemeClr val="accent1"/>
                </a:solidFill>
                <a:latin typeface="Calibri" panose="020F0502020204030204" pitchFamily="34" charset="0"/>
                <a:cs typeface="Calibri" panose="020F0502020204030204" pitchFamily="34" charset="0"/>
              </a:rPr>
              <a:t>2. Disabled Priority Status Requires</a:t>
            </a:r>
          </a:p>
          <a:p>
            <a:pPr algn="ctr"/>
            <a:r>
              <a:rPr lang="en-US" dirty="0">
                <a:solidFill>
                  <a:schemeClr val="bg1"/>
                </a:solidFill>
                <a:latin typeface="Calibri" panose="020F0502020204030204" pitchFamily="34" charset="0"/>
                <a:cs typeface="Calibri" panose="020F0502020204030204" pitchFamily="34" charset="0"/>
              </a:rPr>
              <a:t>Disabling Condition Marked ‘YES,’ and the selection of a disability type. </a:t>
            </a:r>
          </a:p>
        </p:txBody>
      </p:sp>
      <p:sp>
        <p:nvSpPr>
          <p:cNvPr id="8" name="TextBox 7">
            <a:extLst>
              <a:ext uri="{FF2B5EF4-FFF2-40B4-BE49-F238E27FC236}">
                <a16:creationId xmlns:a16="http://schemas.microsoft.com/office/drawing/2014/main" id="{3012F4EA-4F37-D62D-29D9-1FCFB6F15CBE}"/>
              </a:ext>
            </a:extLst>
          </p:cNvPr>
          <p:cNvSpPr txBox="1"/>
          <p:nvPr/>
        </p:nvSpPr>
        <p:spPr>
          <a:xfrm>
            <a:off x="685762" y="4426193"/>
            <a:ext cx="4542421" cy="923330"/>
          </a:xfrm>
          <a:prstGeom prst="rect">
            <a:avLst/>
          </a:prstGeom>
          <a:noFill/>
        </p:spPr>
        <p:txBody>
          <a:bodyPr wrap="square" rtlCol="0">
            <a:spAutoFit/>
          </a:bodyPr>
          <a:lstStyle/>
          <a:p>
            <a:pPr algn="ctr"/>
            <a:r>
              <a:rPr lang="en-US" u="sng" dirty="0">
                <a:solidFill>
                  <a:schemeClr val="accent1"/>
                </a:solidFill>
                <a:latin typeface="Calibri" panose="020F0502020204030204" pitchFamily="34" charset="0"/>
                <a:cs typeface="Calibri" panose="020F0502020204030204" pitchFamily="34" charset="0"/>
              </a:rPr>
              <a:t>3. Sheltered Priority Status Requires</a:t>
            </a:r>
          </a:p>
          <a:p>
            <a:pPr algn="ctr"/>
            <a:r>
              <a:rPr lang="en-US" dirty="0">
                <a:solidFill>
                  <a:schemeClr val="bg1"/>
                </a:solidFill>
                <a:latin typeface="Calibri" panose="020F0502020204030204" pitchFamily="34" charset="0"/>
                <a:cs typeface="Calibri" panose="020F0502020204030204" pitchFamily="34" charset="0"/>
              </a:rPr>
              <a:t>A shelter program enrollment (active) and or a Current Living Situation Assessment. </a:t>
            </a:r>
          </a:p>
        </p:txBody>
      </p:sp>
      <p:pic>
        <p:nvPicPr>
          <p:cNvPr id="12" name="Picture 11">
            <a:extLst>
              <a:ext uri="{FF2B5EF4-FFF2-40B4-BE49-F238E27FC236}">
                <a16:creationId xmlns:a16="http://schemas.microsoft.com/office/drawing/2014/main" id="{5AAB4E39-1B4D-2A6A-E135-EE2C766109D8}"/>
              </a:ext>
            </a:extLst>
          </p:cNvPr>
          <p:cNvPicPr>
            <a:picLocks noChangeAspect="1"/>
          </p:cNvPicPr>
          <p:nvPr/>
        </p:nvPicPr>
        <p:blipFill>
          <a:blip r:embed="rId8"/>
          <a:stretch>
            <a:fillRect/>
          </a:stretch>
        </p:blipFill>
        <p:spPr>
          <a:xfrm>
            <a:off x="7491144" y="1857840"/>
            <a:ext cx="3606985" cy="292115"/>
          </a:xfrm>
          <a:prstGeom prst="rect">
            <a:avLst/>
          </a:prstGeom>
        </p:spPr>
      </p:pic>
      <p:pic>
        <p:nvPicPr>
          <p:cNvPr id="14" name="Picture 13">
            <a:extLst>
              <a:ext uri="{FF2B5EF4-FFF2-40B4-BE49-F238E27FC236}">
                <a16:creationId xmlns:a16="http://schemas.microsoft.com/office/drawing/2014/main" id="{D7DCDCC2-F50D-A790-FD75-9B5707C679B8}"/>
              </a:ext>
            </a:extLst>
          </p:cNvPr>
          <p:cNvPicPr>
            <a:picLocks noChangeAspect="1"/>
          </p:cNvPicPr>
          <p:nvPr/>
        </p:nvPicPr>
        <p:blipFill>
          <a:blip r:embed="rId9"/>
          <a:stretch>
            <a:fillRect/>
          </a:stretch>
        </p:blipFill>
        <p:spPr>
          <a:xfrm>
            <a:off x="6767208" y="2475046"/>
            <a:ext cx="5054860" cy="196860"/>
          </a:xfrm>
          <a:prstGeom prst="rect">
            <a:avLst/>
          </a:prstGeom>
        </p:spPr>
      </p:pic>
      <p:sp>
        <p:nvSpPr>
          <p:cNvPr id="17" name="TextBox 16">
            <a:extLst>
              <a:ext uri="{FF2B5EF4-FFF2-40B4-BE49-F238E27FC236}">
                <a16:creationId xmlns:a16="http://schemas.microsoft.com/office/drawing/2014/main" id="{81C2D73D-E9B4-91C9-C14E-64B3CF700ED7}"/>
              </a:ext>
            </a:extLst>
          </p:cNvPr>
          <p:cNvSpPr txBox="1"/>
          <p:nvPr/>
        </p:nvSpPr>
        <p:spPr>
          <a:xfrm>
            <a:off x="8068229" y="2151187"/>
            <a:ext cx="2452817" cy="307777"/>
          </a:xfrm>
          <a:prstGeom prst="rect">
            <a:avLst/>
          </a:prstGeom>
          <a:noFill/>
        </p:spPr>
        <p:txBody>
          <a:bodyPr wrap="square" rtlCol="0">
            <a:spAutoFit/>
          </a:bodyPr>
          <a:lstStyle/>
          <a:p>
            <a:pPr algn="ctr"/>
            <a:r>
              <a:rPr lang="en-US" sz="1400" b="1" i="1" dirty="0">
                <a:latin typeface="Calibri" panose="020F0502020204030204" pitchFamily="34" charset="0"/>
                <a:cs typeface="Calibri" panose="020F0502020204030204" pitchFamily="34" charset="0"/>
              </a:rPr>
              <a:t>AND</a:t>
            </a:r>
          </a:p>
        </p:txBody>
      </p:sp>
      <p:pic>
        <p:nvPicPr>
          <p:cNvPr id="22" name="Picture 21">
            <a:extLst>
              <a:ext uri="{FF2B5EF4-FFF2-40B4-BE49-F238E27FC236}">
                <a16:creationId xmlns:a16="http://schemas.microsoft.com/office/drawing/2014/main" id="{8DC0168E-379E-7D9D-5828-068620EF27A6}"/>
              </a:ext>
            </a:extLst>
          </p:cNvPr>
          <p:cNvPicPr>
            <a:picLocks noChangeAspect="1"/>
          </p:cNvPicPr>
          <p:nvPr/>
        </p:nvPicPr>
        <p:blipFill>
          <a:blip r:embed="rId10"/>
          <a:stretch>
            <a:fillRect/>
          </a:stretch>
        </p:blipFill>
        <p:spPr>
          <a:xfrm>
            <a:off x="6698918" y="4639135"/>
            <a:ext cx="5035752" cy="502113"/>
          </a:xfrm>
          <a:prstGeom prst="rect">
            <a:avLst/>
          </a:prstGeom>
        </p:spPr>
      </p:pic>
      <p:pic>
        <p:nvPicPr>
          <p:cNvPr id="24" name="Picture 23">
            <a:extLst>
              <a:ext uri="{FF2B5EF4-FFF2-40B4-BE49-F238E27FC236}">
                <a16:creationId xmlns:a16="http://schemas.microsoft.com/office/drawing/2014/main" id="{FA242B1C-B91C-B6DD-46CB-A5F0D32B301A}"/>
              </a:ext>
            </a:extLst>
          </p:cNvPr>
          <p:cNvPicPr>
            <a:picLocks noChangeAspect="1"/>
          </p:cNvPicPr>
          <p:nvPr/>
        </p:nvPicPr>
        <p:blipFill>
          <a:blip r:embed="rId11"/>
          <a:stretch>
            <a:fillRect/>
          </a:stretch>
        </p:blipFill>
        <p:spPr>
          <a:xfrm>
            <a:off x="6997355" y="3231533"/>
            <a:ext cx="4438878" cy="635033"/>
          </a:xfrm>
          <a:prstGeom prst="rect">
            <a:avLst/>
          </a:prstGeom>
        </p:spPr>
      </p:pic>
      <p:sp>
        <p:nvSpPr>
          <p:cNvPr id="25" name="TextBox 24">
            <a:extLst>
              <a:ext uri="{FF2B5EF4-FFF2-40B4-BE49-F238E27FC236}">
                <a16:creationId xmlns:a16="http://schemas.microsoft.com/office/drawing/2014/main" id="{4093A2BE-A32A-245B-AF7A-7AAC7F8A2805}"/>
              </a:ext>
            </a:extLst>
          </p:cNvPr>
          <p:cNvSpPr txBox="1"/>
          <p:nvPr/>
        </p:nvSpPr>
        <p:spPr>
          <a:xfrm>
            <a:off x="7179013" y="1401299"/>
            <a:ext cx="3988340" cy="338554"/>
          </a:xfrm>
          <a:prstGeom prst="rect">
            <a:avLst/>
          </a:prstGeom>
          <a:noFill/>
        </p:spPr>
        <p:txBody>
          <a:bodyPr wrap="square" rtlCol="0">
            <a:spAutoFit/>
          </a:bodyPr>
          <a:lstStyle/>
          <a:p>
            <a:pPr algn="ctr"/>
            <a:r>
              <a:rPr lang="en-US" sz="1600" i="1" u="sng" dirty="0">
                <a:latin typeface="Calibri" panose="020F0502020204030204" pitchFamily="34" charset="0"/>
                <a:cs typeface="Calibri" panose="020F0502020204030204" pitchFamily="34" charset="0"/>
              </a:rPr>
              <a:t>[Participant File Labels]</a:t>
            </a:r>
            <a:endParaRPr lang="en-US" i="1" u="sng" dirty="0">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8E774EBC-E2BA-00C7-5409-9050A6FC02A7}"/>
              </a:ext>
            </a:extLst>
          </p:cNvPr>
          <p:cNvSpPr txBox="1"/>
          <p:nvPr/>
        </p:nvSpPr>
        <p:spPr>
          <a:xfrm>
            <a:off x="7222624" y="2849314"/>
            <a:ext cx="3988340" cy="338554"/>
          </a:xfrm>
          <a:prstGeom prst="rect">
            <a:avLst/>
          </a:prstGeom>
          <a:noFill/>
        </p:spPr>
        <p:txBody>
          <a:bodyPr wrap="square" rtlCol="0">
            <a:spAutoFit/>
          </a:bodyPr>
          <a:lstStyle/>
          <a:p>
            <a:pPr algn="ctr"/>
            <a:r>
              <a:rPr lang="en-US" sz="1600" i="1" u="sng" dirty="0">
                <a:latin typeface="Calibri" panose="020F0502020204030204" pitchFamily="34" charset="0"/>
                <a:cs typeface="Calibri" panose="020F0502020204030204" pitchFamily="34" charset="0"/>
              </a:rPr>
              <a:t>[ICES Program Entry Field]</a:t>
            </a:r>
            <a:endParaRPr lang="en-US" i="1" u="sng" dirty="0">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4DED99DB-D13A-C839-6BC8-3ED0B2B621BE}"/>
              </a:ext>
            </a:extLst>
          </p:cNvPr>
          <p:cNvSpPr txBox="1"/>
          <p:nvPr/>
        </p:nvSpPr>
        <p:spPr>
          <a:xfrm>
            <a:off x="7176424" y="4256916"/>
            <a:ext cx="3988340" cy="338554"/>
          </a:xfrm>
          <a:prstGeom prst="rect">
            <a:avLst/>
          </a:prstGeom>
          <a:noFill/>
        </p:spPr>
        <p:txBody>
          <a:bodyPr wrap="square" rtlCol="0">
            <a:spAutoFit/>
          </a:bodyPr>
          <a:lstStyle/>
          <a:p>
            <a:pPr algn="ctr"/>
            <a:r>
              <a:rPr lang="en-US" sz="1600" i="1" u="sng" dirty="0">
                <a:latin typeface="Calibri" panose="020F0502020204030204" pitchFamily="34" charset="0"/>
                <a:cs typeface="Calibri" panose="020F0502020204030204" pitchFamily="34" charset="0"/>
              </a:rPr>
              <a:t>[Shelter Program Enrollment]</a:t>
            </a:r>
            <a:endParaRPr lang="en-US" i="1" u="sng" dirty="0">
              <a:latin typeface="Calibri" panose="020F0502020204030204" pitchFamily="34" charset="0"/>
              <a:cs typeface="Calibri" panose="020F0502020204030204" pitchFamily="34" charset="0"/>
            </a:endParaRPr>
          </a:p>
        </p:txBody>
      </p:sp>
      <p:sp>
        <p:nvSpPr>
          <p:cNvPr id="28" name="Rectangle 27">
            <a:extLst>
              <a:ext uri="{FF2B5EF4-FFF2-40B4-BE49-F238E27FC236}">
                <a16:creationId xmlns:a16="http://schemas.microsoft.com/office/drawing/2014/main" id="{91B7C572-2172-0528-E2CF-7E266570B0AC}"/>
              </a:ext>
            </a:extLst>
          </p:cNvPr>
          <p:cNvSpPr/>
          <p:nvPr/>
        </p:nvSpPr>
        <p:spPr>
          <a:xfrm>
            <a:off x="6429983" y="1287418"/>
            <a:ext cx="5603132" cy="1561896"/>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29" name="Rectangle 28">
            <a:extLst>
              <a:ext uri="{FF2B5EF4-FFF2-40B4-BE49-F238E27FC236}">
                <a16:creationId xmlns:a16="http://schemas.microsoft.com/office/drawing/2014/main" id="{18DF4419-16A0-F48B-792A-EBC1149CF5FA}"/>
              </a:ext>
            </a:extLst>
          </p:cNvPr>
          <p:cNvSpPr/>
          <p:nvPr/>
        </p:nvSpPr>
        <p:spPr>
          <a:xfrm>
            <a:off x="6429983" y="2864297"/>
            <a:ext cx="5603132" cy="1392619"/>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30" name="Rectangle 29">
            <a:extLst>
              <a:ext uri="{FF2B5EF4-FFF2-40B4-BE49-F238E27FC236}">
                <a16:creationId xmlns:a16="http://schemas.microsoft.com/office/drawing/2014/main" id="{FBC89910-EB99-093F-DDE6-7142E2D1B3C3}"/>
              </a:ext>
            </a:extLst>
          </p:cNvPr>
          <p:cNvSpPr/>
          <p:nvPr/>
        </p:nvSpPr>
        <p:spPr>
          <a:xfrm>
            <a:off x="6429983" y="4262171"/>
            <a:ext cx="5603132" cy="1392619"/>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pic>
        <p:nvPicPr>
          <p:cNvPr id="11" name="Recorded Sound">
            <a:hlinkClick r:id="" action="ppaction://media"/>
            <a:extLst>
              <a:ext uri="{FF2B5EF4-FFF2-40B4-BE49-F238E27FC236}">
                <a16:creationId xmlns:a16="http://schemas.microsoft.com/office/drawing/2014/main" id="{807BCAD4-E382-81AD-5C0B-F606B6B43629}"/>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664764" y="6356225"/>
            <a:ext cx="487363" cy="487363"/>
          </a:xfrm>
          <a:prstGeom prst="rect">
            <a:avLst/>
          </a:prstGeom>
        </p:spPr>
      </p:pic>
    </p:spTree>
    <p:custDataLst>
      <p:tags r:id="rId1"/>
    </p:custDataLst>
    <p:extLst>
      <p:ext uri="{BB962C8B-B14F-4D97-AF65-F5344CB8AC3E}">
        <p14:creationId xmlns:p14="http://schemas.microsoft.com/office/powerpoint/2010/main" val="4251884129"/>
      </p:ext>
    </p:extLst>
  </p:cSld>
  <p:clrMapOvr>
    <a:masterClrMapping/>
  </p:clrMapOvr>
  <mc:AlternateContent xmlns:mc="http://schemas.openxmlformats.org/markup-compatibility/2006" xmlns:p14="http://schemas.microsoft.com/office/powerpoint/2010/main">
    <mc:Choice Requires="p14">
      <p:transition spd="slow" p14:dur="2000" advTm="47690"/>
    </mc:Choice>
    <mc:Fallback xmlns="">
      <p:transition spd="slow" advTm="47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35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EC5CAC-5741-3455-3E58-5740ED1EF40B}"/>
              </a:ext>
            </a:extLst>
          </p:cNvPr>
          <p:cNvSpPr/>
          <p:nvPr/>
        </p:nvSpPr>
        <p:spPr>
          <a:xfrm>
            <a:off x="0" y="9726"/>
            <a:ext cx="6096000" cy="6833862"/>
          </a:xfrm>
          <a:prstGeom prst="rect">
            <a:avLst/>
          </a:prstGeom>
          <a:solidFill>
            <a:srgbClr val="2A4D88"/>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a:solidFill>
                <a:schemeClr val="bg1"/>
              </a:solidFill>
              <a:latin typeface="Calibri"/>
              <a:ea typeface="Calibri"/>
              <a:cs typeface="Calibri"/>
            </a:endParaRPr>
          </a:p>
        </p:txBody>
      </p:sp>
      <p:pic>
        <p:nvPicPr>
          <p:cNvPr id="2" name="Graphic 1">
            <a:extLst>
              <a:ext uri="{FF2B5EF4-FFF2-40B4-BE49-F238E27FC236}">
                <a16:creationId xmlns:a16="http://schemas.microsoft.com/office/drawing/2014/main" id="{E5839921-9F56-FADE-8291-999F650518D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170594" y="-369175"/>
            <a:ext cx="3142400" cy="1770474"/>
          </a:xfrm>
          <a:prstGeom prst="rect">
            <a:avLst/>
          </a:prstGeom>
        </p:spPr>
      </p:pic>
      <p:sp>
        <p:nvSpPr>
          <p:cNvPr id="5" name="TextBox 4">
            <a:extLst>
              <a:ext uri="{FF2B5EF4-FFF2-40B4-BE49-F238E27FC236}">
                <a16:creationId xmlns:a16="http://schemas.microsoft.com/office/drawing/2014/main" id="{74C45869-4BA1-A1F1-A113-DB19D9AE4946}"/>
              </a:ext>
            </a:extLst>
          </p:cNvPr>
          <p:cNvSpPr txBox="1"/>
          <p:nvPr/>
        </p:nvSpPr>
        <p:spPr>
          <a:xfrm>
            <a:off x="408101" y="1527214"/>
            <a:ext cx="483042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u="sng" dirty="0">
                <a:solidFill>
                  <a:schemeClr val="bg1"/>
                </a:solidFill>
                <a:latin typeface="Calibri"/>
                <a:ea typeface="Calibri"/>
                <a:cs typeface="Calibri"/>
              </a:rPr>
              <a:t>Data Entry for CES Prioritization Structure </a:t>
            </a:r>
          </a:p>
        </p:txBody>
      </p:sp>
      <p:sp>
        <p:nvSpPr>
          <p:cNvPr id="9" name="Arrow: Pentagon 8">
            <a:extLst>
              <a:ext uri="{FF2B5EF4-FFF2-40B4-BE49-F238E27FC236}">
                <a16:creationId xmlns:a16="http://schemas.microsoft.com/office/drawing/2014/main" id="{9C834441-7C46-4711-F349-B767C41952F3}"/>
              </a:ext>
            </a:extLst>
          </p:cNvPr>
          <p:cNvSpPr/>
          <p:nvPr/>
        </p:nvSpPr>
        <p:spPr>
          <a:xfrm>
            <a:off x="-36826" y="358862"/>
            <a:ext cx="5589165" cy="928556"/>
          </a:xfrm>
          <a:prstGeom prst="homePlate">
            <a:avLst/>
          </a:prstGeom>
          <a:solidFill>
            <a:schemeClr val="bg1">
              <a:lumMod val="8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C97B8"/>
              </a:solidFill>
            </a:endParaRPr>
          </a:p>
        </p:txBody>
      </p:sp>
      <p:sp>
        <p:nvSpPr>
          <p:cNvPr id="6" name="TextBox 5">
            <a:extLst>
              <a:ext uri="{FF2B5EF4-FFF2-40B4-BE49-F238E27FC236}">
                <a16:creationId xmlns:a16="http://schemas.microsoft.com/office/drawing/2014/main" id="{E298EB48-B86A-FF63-8834-B173AA195DB0}"/>
              </a:ext>
            </a:extLst>
          </p:cNvPr>
          <p:cNvSpPr txBox="1"/>
          <p:nvPr/>
        </p:nvSpPr>
        <p:spPr>
          <a:xfrm>
            <a:off x="100913" y="626075"/>
            <a:ext cx="513217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u="sng" cap="all" dirty="0">
                <a:latin typeface="Calibri"/>
              </a:rPr>
              <a:t>Prioritization of the Community Queue</a:t>
            </a:r>
            <a:r>
              <a:rPr lang="en-US" b="1" u="sng" dirty="0">
                <a:latin typeface="Calibri"/>
                <a:ea typeface="Calibri"/>
                <a:cs typeface="Calibri"/>
              </a:rPr>
              <a:t>​</a:t>
            </a:r>
            <a:endParaRPr lang="en-US" b="1" u="sng" dirty="0"/>
          </a:p>
        </p:txBody>
      </p:sp>
      <p:sp>
        <p:nvSpPr>
          <p:cNvPr id="448" name="TextBox 447">
            <a:extLst>
              <a:ext uri="{FF2B5EF4-FFF2-40B4-BE49-F238E27FC236}">
                <a16:creationId xmlns:a16="http://schemas.microsoft.com/office/drawing/2014/main" id="{7656836C-7C01-B761-8AA0-2ADBDB4987C5}"/>
              </a:ext>
            </a:extLst>
          </p:cNvPr>
          <p:cNvSpPr txBox="1"/>
          <p:nvPr/>
        </p:nvSpPr>
        <p:spPr>
          <a:xfrm>
            <a:off x="100913" y="2136342"/>
            <a:ext cx="5589165" cy="18466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chemeClr val="bg1"/>
                </a:solidFill>
                <a:latin typeface="Calibri"/>
                <a:ea typeface="Calibri"/>
                <a:cs typeface="Calibri"/>
              </a:rPr>
              <a:t>The Community Queue has programs listed by columns that can be sorted into eligible lists. </a:t>
            </a:r>
          </a:p>
          <a:p>
            <a:pPr algn="ctr"/>
            <a:endParaRPr lang="en-US" sz="1600" dirty="0">
              <a:solidFill>
                <a:schemeClr val="bg1"/>
              </a:solidFill>
              <a:latin typeface="Calibri"/>
              <a:ea typeface="Calibri"/>
              <a:cs typeface="Calibri"/>
            </a:endParaRPr>
          </a:p>
          <a:p>
            <a:pPr algn="ctr"/>
            <a:r>
              <a:rPr lang="en-US" sz="1600" dirty="0">
                <a:solidFill>
                  <a:schemeClr val="bg1"/>
                </a:solidFill>
                <a:latin typeface="Calibri"/>
                <a:ea typeface="Calibri"/>
                <a:cs typeface="Calibri"/>
              </a:rPr>
              <a:t>A housing program filter only shows participants eligible for the program who are also listed by CES prioritization. </a:t>
            </a:r>
          </a:p>
          <a:p>
            <a:pPr algn="ctr"/>
            <a:r>
              <a:rPr lang="en-US" sz="1600" dirty="0">
                <a:solidFill>
                  <a:schemeClr val="bg1"/>
                </a:solidFill>
                <a:latin typeface="Calibri"/>
                <a:ea typeface="Calibri"/>
                <a:cs typeface="Calibri"/>
              </a:rPr>
              <a:t>(</a:t>
            </a:r>
            <a:r>
              <a:rPr lang="en-US" sz="1600" dirty="0">
                <a:solidFill>
                  <a:schemeClr val="accent1"/>
                </a:solidFill>
                <a:latin typeface="Calibri"/>
                <a:ea typeface="Calibri"/>
                <a:cs typeface="Calibri"/>
              </a:rPr>
              <a:t>EX: SOUTH SPA, CH STATUS, MHSA ELIGIBLE</a:t>
            </a:r>
            <a:r>
              <a:rPr lang="en-US" sz="1600" dirty="0">
                <a:solidFill>
                  <a:schemeClr val="bg1"/>
                </a:solidFill>
                <a:latin typeface="Calibri"/>
                <a:ea typeface="Calibri"/>
                <a:cs typeface="Calibri"/>
              </a:rPr>
              <a:t>)</a:t>
            </a:r>
          </a:p>
          <a:p>
            <a:pPr algn="l"/>
            <a:endParaRPr lang="en-US" dirty="0">
              <a:latin typeface="Calibri"/>
              <a:ea typeface="Calibri"/>
              <a:cs typeface="Calibri"/>
            </a:endParaRPr>
          </a:p>
        </p:txBody>
      </p:sp>
      <p:pic>
        <p:nvPicPr>
          <p:cNvPr id="10" name="Picture 9">
            <a:extLst>
              <a:ext uri="{FF2B5EF4-FFF2-40B4-BE49-F238E27FC236}">
                <a16:creationId xmlns:a16="http://schemas.microsoft.com/office/drawing/2014/main" id="{A5ED58DA-F08D-3392-8D02-BED76E5FCCFE}"/>
              </a:ext>
            </a:extLst>
          </p:cNvPr>
          <p:cNvPicPr>
            <a:picLocks noChangeAspect="1"/>
          </p:cNvPicPr>
          <p:nvPr/>
        </p:nvPicPr>
        <p:blipFill>
          <a:blip r:embed="rId8"/>
          <a:stretch>
            <a:fillRect/>
          </a:stretch>
        </p:blipFill>
        <p:spPr>
          <a:xfrm>
            <a:off x="341823" y="4157125"/>
            <a:ext cx="11582006" cy="1349599"/>
          </a:xfrm>
          <a:prstGeom prst="rect">
            <a:avLst/>
          </a:prstGeom>
        </p:spPr>
      </p:pic>
      <p:sp>
        <p:nvSpPr>
          <p:cNvPr id="11" name="Arrow: Down 10">
            <a:extLst>
              <a:ext uri="{FF2B5EF4-FFF2-40B4-BE49-F238E27FC236}">
                <a16:creationId xmlns:a16="http://schemas.microsoft.com/office/drawing/2014/main" id="{9CEE043B-519E-6736-A523-C3CC1E21776C}"/>
              </a:ext>
            </a:extLst>
          </p:cNvPr>
          <p:cNvSpPr/>
          <p:nvPr/>
        </p:nvSpPr>
        <p:spPr>
          <a:xfrm>
            <a:off x="10741794" y="3384877"/>
            <a:ext cx="914400" cy="68518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Down 11">
            <a:extLst>
              <a:ext uri="{FF2B5EF4-FFF2-40B4-BE49-F238E27FC236}">
                <a16:creationId xmlns:a16="http://schemas.microsoft.com/office/drawing/2014/main" id="{B34D8ACC-C6A1-69F5-7788-E157ABE086A7}"/>
              </a:ext>
            </a:extLst>
          </p:cNvPr>
          <p:cNvSpPr/>
          <p:nvPr/>
        </p:nvSpPr>
        <p:spPr>
          <a:xfrm>
            <a:off x="6044724" y="3428408"/>
            <a:ext cx="914400" cy="68518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Down 12">
            <a:extLst>
              <a:ext uri="{FF2B5EF4-FFF2-40B4-BE49-F238E27FC236}">
                <a16:creationId xmlns:a16="http://schemas.microsoft.com/office/drawing/2014/main" id="{12B41491-C5AF-E6F3-9921-FB2F6CAD9075}"/>
              </a:ext>
            </a:extLst>
          </p:cNvPr>
          <p:cNvSpPr/>
          <p:nvPr/>
        </p:nvSpPr>
        <p:spPr>
          <a:xfrm>
            <a:off x="9238508" y="3426657"/>
            <a:ext cx="914400" cy="68518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Down 14">
            <a:extLst>
              <a:ext uri="{FF2B5EF4-FFF2-40B4-BE49-F238E27FC236}">
                <a16:creationId xmlns:a16="http://schemas.microsoft.com/office/drawing/2014/main" id="{596F6959-DDAF-627A-A3BF-A935EDC1D272}"/>
              </a:ext>
            </a:extLst>
          </p:cNvPr>
          <p:cNvSpPr/>
          <p:nvPr/>
        </p:nvSpPr>
        <p:spPr>
          <a:xfrm rot="10800000">
            <a:off x="6752854" y="5680848"/>
            <a:ext cx="914400" cy="68518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Down 15">
            <a:extLst>
              <a:ext uri="{FF2B5EF4-FFF2-40B4-BE49-F238E27FC236}">
                <a16:creationId xmlns:a16="http://schemas.microsoft.com/office/drawing/2014/main" id="{AD4CE433-A9F4-DA90-3853-422C57D725B7}"/>
              </a:ext>
            </a:extLst>
          </p:cNvPr>
          <p:cNvSpPr/>
          <p:nvPr/>
        </p:nvSpPr>
        <p:spPr>
          <a:xfrm rot="10800000">
            <a:off x="650969" y="5489970"/>
            <a:ext cx="914400" cy="68518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corded Sound">
            <a:hlinkClick r:id="" action="ppaction://media"/>
            <a:extLst>
              <a:ext uri="{FF2B5EF4-FFF2-40B4-BE49-F238E27FC236}">
                <a16:creationId xmlns:a16="http://schemas.microsoft.com/office/drawing/2014/main" id="{390E99EA-9FD5-769E-A31B-6B9BAF9FD0A0}"/>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297349" y="6175156"/>
            <a:ext cx="487363" cy="487363"/>
          </a:xfrm>
          <a:prstGeom prst="rect">
            <a:avLst/>
          </a:prstGeom>
        </p:spPr>
      </p:pic>
    </p:spTree>
    <p:custDataLst>
      <p:tags r:id="rId1"/>
    </p:custDataLst>
    <p:extLst>
      <p:ext uri="{BB962C8B-B14F-4D97-AF65-F5344CB8AC3E}">
        <p14:creationId xmlns:p14="http://schemas.microsoft.com/office/powerpoint/2010/main" val="1534405255"/>
      </p:ext>
    </p:extLst>
  </p:cSld>
  <p:clrMapOvr>
    <a:masterClrMapping/>
  </p:clrMapOvr>
  <mc:AlternateContent xmlns:mc="http://schemas.openxmlformats.org/markup-compatibility/2006" xmlns:p14="http://schemas.microsoft.com/office/powerpoint/2010/main">
    <mc:Choice Requires="p14">
      <p:transition spd="slow" p14:dur="2000" advTm="23690"/>
    </mc:Choice>
    <mc:Fallback xmlns="">
      <p:transition spd="slow" advTm="23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8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EC5CAC-5741-3455-3E58-5740ED1EF40B}"/>
              </a:ext>
            </a:extLst>
          </p:cNvPr>
          <p:cNvSpPr/>
          <p:nvPr/>
        </p:nvSpPr>
        <p:spPr>
          <a:xfrm>
            <a:off x="-18227" y="2715"/>
            <a:ext cx="6100763" cy="6977062"/>
          </a:xfrm>
          <a:prstGeom prst="rect">
            <a:avLst/>
          </a:prstGeom>
          <a:solidFill>
            <a:srgbClr val="2A4D88"/>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a:solidFill>
                <a:schemeClr val="bg1"/>
              </a:solidFill>
              <a:latin typeface="Calibri"/>
              <a:ea typeface="Calibri"/>
              <a:cs typeface="Calibri"/>
            </a:endParaRPr>
          </a:p>
        </p:txBody>
      </p:sp>
      <p:sp>
        <p:nvSpPr>
          <p:cNvPr id="5" name="TextBox 4">
            <a:extLst>
              <a:ext uri="{FF2B5EF4-FFF2-40B4-BE49-F238E27FC236}">
                <a16:creationId xmlns:a16="http://schemas.microsoft.com/office/drawing/2014/main" id="{74C45869-4BA1-A1F1-A113-DB19D9AE4946}"/>
              </a:ext>
            </a:extLst>
          </p:cNvPr>
          <p:cNvSpPr txBox="1"/>
          <p:nvPr/>
        </p:nvSpPr>
        <p:spPr>
          <a:xfrm>
            <a:off x="408101" y="1527214"/>
            <a:ext cx="483042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u="sng" dirty="0">
                <a:solidFill>
                  <a:schemeClr val="bg1"/>
                </a:solidFill>
                <a:latin typeface="Calibri"/>
                <a:ea typeface="Calibri"/>
                <a:cs typeface="Calibri"/>
              </a:rPr>
              <a:t>Dynamic Prioritization Process</a:t>
            </a:r>
            <a:endParaRPr lang="en-US" dirty="0">
              <a:solidFill>
                <a:schemeClr val="bg1"/>
              </a:solidFill>
            </a:endParaRPr>
          </a:p>
        </p:txBody>
      </p:sp>
      <p:sp>
        <p:nvSpPr>
          <p:cNvPr id="9" name="Arrow: Pentagon 8">
            <a:extLst>
              <a:ext uri="{FF2B5EF4-FFF2-40B4-BE49-F238E27FC236}">
                <a16:creationId xmlns:a16="http://schemas.microsoft.com/office/drawing/2014/main" id="{9C834441-7C46-4711-F349-B767C41952F3}"/>
              </a:ext>
            </a:extLst>
          </p:cNvPr>
          <p:cNvSpPr/>
          <p:nvPr/>
        </p:nvSpPr>
        <p:spPr>
          <a:xfrm>
            <a:off x="-36826" y="358862"/>
            <a:ext cx="5589165" cy="928556"/>
          </a:xfrm>
          <a:prstGeom prst="homePlate">
            <a:avLst/>
          </a:prstGeom>
          <a:solidFill>
            <a:schemeClr val="bg1">
              <a:lumMod val="8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C97B8"/>
              </a:solidFill>
            </a:endParaRPr>
          </a:p>
        </p:txBody>
      </p:sp>
      <p:sp>
        <p:nvSpPr>
          <p:cNvPr id="6" name="TextBox 5">
            <a:extLst>
              <a:ext uri="{FF2B5EF4-FFF2-40B4-BE49-F238E27FC236}">
                <a16:creationId xmlns:a16="http://schemas.microsoft.com/office/drawing/2014/main" id="{E298EB48-B86A-FF63-8834-B173AA195DB0}"/>
              </a:ext>
            </a:extLst>
          </p:cNvPr>
          <p:cNvSpPr txBox="1"/>
          <p:nvPr/>
        </p:nvSpPr>
        <p:spPr>
          <a:xfrm>
            <a:off x="111210" y="636372"/>
            <a:ext cx="513217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u="sng" cap="all" dirty="0">
                <a:latin typeface="Calibri"/>
              </a:rPr>
              <a:t>Dynamic prioritization </a:t>
            </a:r>
            <a:endParaRPr lang="en-US"/>
          </a:p>
        </p:txBody>
      </p:sp>
      <p:sp>
        <p:nvSpPr>
          <p:cNvPr id="7" name="TextBox 6">
            <a:extLst>
              <a:ext uri="{FF2B5EF4-FFF2-40B4-BE49-F238E27FC236}">
                <a16:creationId xmlns:a16="http://schemas.microsoft.com/office/drawing/2014/main" id="{4CA21454-01B9-C821-E445-EDC09C8382F5}"/>
              </a:ext>
            </a:extLst>
          </p:cNvPr>
          <p:cNvSpPr txBox="1"/>
          <p:nvPr/>
        </p:nvSpPr>
        <p:spPr>
          <a:xfrm>
            <a:off x="111210" y="1872345"/>
            <a:ext cx="5783752"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nSpc>
                <a:spcPct val="150000"/>
              </a:lnSpc>
              <a:buAutoNum type="arabicPeriod"/>
            </a:pPr>
            <a:r>
              <a:rPr lang="en-US" sz="1600" dirty="0">
                <a:solidFill>
                  <a:schemeClr val="bg1"/>
                </a:solidFill>
                <a:latin typeface="Calibri"/>
                <a:ea typeface="Calibri"/>
                <a:cs typeface="Calibri"/>
              </a:rPr>
              <a:t>Submit requests via the Google Form link prior to the deadline.</a:t>
            </a:r>
          </a:p>
          <a:p>
            <a:pPr marL="342900" indent="-342900">
              <a:lnSpc>
                <a:spcPct val="150000"/>
              </a:lnSpc>
              <a:buAutoNum type="arabicPeriod"/>
            </a:pPr>
            <a:r>
              <a:rPr lang="en-US" sz="1600" dirty="0">
                <a:solidFill>
                  <a:schemeClr val="bg1"/>
                </a:solidFill>
                <a:latin typeface="Calibri"/>
                <a:ea typeface="Calibri"/>
                <a:cs typeface="Calibri"/>
              </a:rPr>
              <a:t>CES Teams will review together and approve or deny. </a:t>
            </a:r>
          </a:p>
          <a:p>
            <a:pPr marL="342900" indent="-342900">
              <a:lnSpc>
                <a:spcPct val="150000"/>
              </a:lnSpc>
              <a:buAutoNum type="arabicPeriod"/>
            </a:pPr>
            <a:r>
              <a:rPr lang="en-US" sz="1600" dirty="0">
                <a:solidFill>
                  <a:schemeClr val="bg1"/>
                </a:solidFill>
                <a:latin typeface="Calibri"/>
                <a:ea typeface="Calibri"/>
                <a:cs typeface="Calibri"/>
              </a:rPr>
              <a:t>CES SPA Administrator will email the requestor with an approval or denial statement and include next steps. </a:t>
            </a:r>
          </a:p>
          <a:p>
            <a:pPr marL="342900" indent="-342900">
              <a:lnSpc>
                <a:spcPct val="150000"/>
              </a:lnSpc>
              <a:buAutoNum type="arabicPeriod"/>
            </a:pPr>
            <a:r>
              <a:rPr lang="en-US" sz="1600" dirty="0">
                <a:solidFill>
                  <a:schemeClr val="bg1"/>
                </a:solidFill>
                <a:latin typeface="Calibri"/>
                <a:ea typeface="Calibri"/>
                <a:cs typeface="Calibri"/>
              </a:rPr>
              <a:t>If approved, the Access Point will attend the match meeting and present their request when it’s time to match the housing opportunity.</a:t>
            </a:r>
          </a:p>
          <a:p>
            <a:pPr marL="342900" indent="-342900">
              <a:lnSpc>
                <a:spcPct val="150000"/>
              </a:lnSpc>
              <a:buAutoNum type="arabicPeriod"/>
            </a:pPr>
            <a:r>
              <a:rPr lang="en-US" sz="1600" dirty="0">
                <a:solidFill>
                  <a:schemeClr val="bg1"/>
                </a:solidFill>
                <a:latin typeface="Calibri"/>
                <a:ea typeface="Calibri"/>
                <a:cs typeface="Calibri"/>
              </a:rPr>
              <a:t>The SPA Administrator will open a polling app and collect sufficient votes as are needed to approve or deny.* </a:t>
            </a:r>
          </a:p>
          <a:p>
            <a:pPr marL="342900" indent="-342900">
              <a:lnSpc>
                <a:spcPct val="150000"/>
              </a:lnSpc>
              <a:buAutoNum type="arabicPeriod"/>
            </a:pPr>
            <a:r>
              <a:rPr lang="en-US" sz="1600" dirty="0">
                <a:solidFill>
                  <a:schemeClr val="bg1"/>
                </a:solidFill>
                <a:latin typeface="Calibri"/>
                <a:ea typeface="Calibri"/>
                <a:cs typeface="Calibri"/>
              </a:rPr>
              <a:t>If approved, the participant can be matched. </a:t>
            </a:r>
          </a:p>
          <a:p>
            <a:pPr marL="742950" lvl="1" indent="-285750">
              <a:buFont typeface="Courier New"/>
              <a:buChar char="o"/>
            </a:pPr>
            <a:endParaRPr lang="en-US" sz="1600" dirty="0">
              <a:solidFill>
                <a:schemeClr val="bg1"/>
              </a:solidFill>
              <a:latin typeface="Calibri"/>
              <a:ea typeface="Calibri"/>
              <a:cs typeface="Calibri"/>
            </a:endParaRPr>
          </a:p>
        </p:txBody>
      </p:sp>
      <p:pic>
        <p:nvPicPr>
          <p:cNvPr id="8" name="Picture 7" descr="A white paper with black text&#10;&#10;Description automatically generated">
            <a:extLst>
              <a:ext uri="{FF2B5EF4-FFF2-40B4-BE49-F238E27FC236}">
                <a16:creationId xmlns:a16="http://schemas.microsoft.com/office/drawing/2014/main" id="{A703BA0B-0076-BD1B-0BB2-411C8A33E3D6}"/>
              </a:ext>
            </a:extLst>
          </p:cNvPr>
          <p:cNvPicPr>
            <a:picLocks noChangeAspect="1"/>
          </p:cNvPicPr>
          <p:nvPr/>
        </p:nvPicPr>
        <p:blipFill>
          <a:blip r:embed="rId6"/>
          <a:stretch>
            <a:fillRect/>
          </a:stretch>
        </p:blipFill>
        <p:spPr>
          <a:xfrm>
            <a:off x="6741254" y="280987"/>
            <a:ext cx="4867275" cy="6296025"/>
          </a:xfrm>
          <a:prstGeom prst="rect">
            <a:avLst/>
          </a:prstGeom>
        </p:spPr>
      </p:pic>
      <p:sp>
        <p:nvSpPr>
          <p:cNvPr id="10" name="TextBox 9">
            <a:extLst>
              <a:ext uri="{FF2B5EF4-FFF2-40B4-BE49-F238E27FC236}">
                <a16:creationId xmlns:a16="http://schemas.microsoft.com/office/drawing/2014/main" id="{6A3646D7-241B-D7CD-80FF-1A1AE366706B}"/>
              </a:ext>
            </a:extLst>
          </p:cNvPr>
          <p:cNvSpPr txBox="1"/>
          <p:nvPr/>
        </p:nvSpPr>
        <p:spPr>
          <a:xfrm>
            <a:off x="42459" y="6052351"/>
            <a:ext cx="543059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accent1"/>
                </a:solidFill>
                <a:latin typeface="Calibri"/>
                <a:ea typeface="Calibri"/>
                <a:cs typeface="Calibri"/>
              </a:rPr>
              <a:t>*75% of the attendees must vote </a:t>
            </a:r>
            <a:r>
              <a:rPr lang="en-US" sz="1400" u="sng" dirty="0">
                <a:solidFill>
                  <a:schemeClr val="accent1"/>
                </a:solidFill>
                <a:latin typeface="Calibri"/>
                <a:ea typeface="Calibri"/>
                <a:cs typeface="Calibri"/>
              </a:rPr>
              <a:t>YES</a:t>
            </a:r>
            <a:r>
              <a:rPr lang="en-US" sz="1400" dirty="0">
                <a:solidFill>
                  <a:schemeClr val="accent1"/>
                </a:solidFill>
                <a:latin typeface="Calibri"/>
                <a:ea typeface="Calibri"/>
                <a:cs typeface="Calibri"/>
              </a:rPr>
              <a:t> by meeting poll.</a:t>
            </a:r>
          </a:p>
        </p:txBody>
      </p:sp>
      <p:pic>
        <p:nvPicPr>
          <p:cNvPr id="2" name="Recorded Sound">
            <a:hlinkClick r:id="" action="ppaction://media"/>
            <a:extLst>
              <a:ext uri="{FF2B5EF4-FFF2-40B4-BE49-F238E27FC236}">
                <a16:creationId xmlns:a16="http://schemas.microsoft.com/office/drawing/2014/main" id="{68BFC9E4-6C8C-9F05-E01D-82D067EB48D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08529" y="6206239"/>
            <a:ext cx="487363" cy="487363"/>
          </a:xfrm>
          <a:prstGeom prst="rect">
            <a:avLst/>
          </a:prstGeom>
        </p:spPr>
      </p:pic>
    </p:spTree>
    <p:custDataLst>
      <p:tags r:id="rId1"/>
    </p:custDataLst>
    <p:extLst>
      <p:ext uri="{BB962C8B-B14F-4D97-AF65-F5344CB8AC3E}">
        <p14:creationId xmlns:p14="http://schemas.microsoft.com/office/powerpoint/2010/main" val="22434378"/>
      </p:ext>
    </p:extLst>
  </p:cSld>
  <p:clrMapOvr>
    <a:masterClrMapping/>
  </p:clrMapOvr>
  <mc:AlternateContent xmlns:mc="http://schemas.openxmlformats.org/markup-compatibility/2006" xmlns:p14="http://schemas.microsoft.com/office/powerpoint/2010/main">
    <mc:Choice Requires="p14">
      <p:transition spd="slow" p14:dur="2000" advTm="50690"/>
    </mc:Choice>
    <mc:Fallback xmlns="">
      <p:transition spd="slow" advTm="50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6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EC5CAC-5741-3455-3E58-5740ED1EF40B}"/>
              </a:ext>
            </a:extLst>
          </p:cNvPr>
          <p:cNvSpPr/>
          <p:nvPr/>
        </p:nvSpPr>
        <p:spPr>
          <a:xfrm>
            <a:off x="-27050" y="10633"/>
            <a:ext cx="6100763" cy="6977062"/>
          </a:xfrm>
          <a:prstGeom prst="rect">
            <a:avLst/>
          </a:prstGeom>
          <a:solidFill>
            <a:srgbClr val="2A4D88"/>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b="1">
              <a:solidFill>
                <a:schemeClr val="bg1"/>
              </a:solidFill>
              <a:latin typeface="Calibri"/>
              <a:ea typeface="Calibri"/>
              <a:cs typeface="Calibri"/>
            </a:endParaRPr>
          </a:p>
        </p:txBody>
      </p:sp>
      <p:sp>
        <p:nvSpPr>
          <p:cNvPr id="7" name="Title 1">
            <a:extLst>
              <a:ext uri="{FF2B5EF4-FFF2-40B4-BE49-F238E27FC236}">
                <a16:creationId xmlns:a16="http://schemas.microsoft.com/office/drawing/2014/main" id="{BA017080-5999-C3F8-C00D-1B4CCA6F60C3}"/>
              </a:ext>
            </a:extLst>
          </p:cNvPr>
          <p:cNvSpPr txBox="1">
            <a:spLocks/>
          </p:cNvSpPr>
          <p:nvPr/>
        </p:nvSpPr>
        <p:spPr bwMode="blackWhite">
          <a:xfrm>
            <a:off x="700028" y="670219"/>
            <a:ext cx="4646606" cy="1495794"/>
          </a:xfrm>
          <a:prstGeom prst="rect">
            <a:avLst/>
          </a:prstGeom>
          <a:noFill/>
          <a:ln w="31750" cap="sq">
            <a:noFill/>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82880" tIns="182880" rIns="182880" bIns="182880" rtlCol="0" anchor="ctr" anchorCtr="1">
            <a:normAutofit fontScale="97500"/>
          </a:bodyPr>
          <a:lstStyle>
            <a:lvl1pPr algn="ctr" defTabSz="914400" rtl="0" eaLnBrk="1" latinLnBrk="0" hangingPunct="1">
              <a:lnSpc>
                <a:spcPct val="90000"/>
              </a:lnSpc>
              <a:spcBef>
                <a:spcPct val="0"/>
              </a:spcBef>
              <a:buNone/>
              <a:defRPr sz="2200" kern="1200" cap="all" spc="200" baseline="0">
                <a:solidFill>
                  <a:srgbClr val="262626"/>
                </a:solidFill>
                <a:latin typeface="+mj-lt"/>
                <a:ea typeface="+mj-ea"/>
                <a:cs typeface="+mj-cs"/>
              </a:defRPr>
            </a:lvl1pPr>
          </a:lstStyle>
          <a:p>
            <a:r>
              <a:rPr lang="en-US" sz="2600" u="sng" dirty="0">
                <a:solidFill>
                  <a:schemeClr val="bg1"/>
                </a:solidFill>
                <a:latin typeface="Calibri"/>
                <a:ea typeface="Calibri"/>
                <a:cs typeface="Calibri"/>
              </a:rPr>
              <a:t>Ices workflow</a:t>
            </a:r>
            <a:r>
              <a:rPr lang="en-US" sz="2600" dirty="0">
                <a:solidFill>
                  <a:schemeClr val="bg1"/>
                </a:solidFill>
                <a:latin typeface="Calibri"/>
                <a:ea typeface="Calibri"/>
                <a:cs typeface="Calibri"/>
              </a:rPr>
              <a:t>:</a:t>
            </a:r>
          </a:p>
          <a:p>
            <a:r>
              <a:rPr lang="en-US" sz="2600" dirty="0">
                <a:solidFill>
                  <a:srgbClr val="FFBD59"/>
                </a:solidFill>
                <a:latin typeface="Calibri"/>
                <a:ea typeface="Calibri"/>
                <a:cs typeface="Calibri"/>
              </a:rPr>
              <a:t>ices match meetings</a:t>
            </a:r>
            <a:endParaRPr lang="en-US" dirty="0"/>
          </a:p>
        </p:txBody>
      </p:sp>
      <p:sp>
        <p:nvSpPr>
          <p:cNvPr id="2" name="Content Placeholder 2">
            <a:extLst>
              <a:ext uri="{FF2B5EF4-FFF2-40B4-BE49-F238E27FC236}">
                <a16:creationId xmlns:a16="http://schemas.microsoft.com/office/drawing/2014/main" id="{88C21A97-A8F0-A50A-EDE3-8EA8329253AB}"/>
              </a:ext>
            </a:extLst>
          </p:cNvPr>
          <p:cNvSpPr>
            <a:spLocks noGrp="1"/>
          </p:cNvSpPr>
          <p:nvPr>
            <p:ph idx="1"/>
          </p:nvPr>
        </p:nvSpPr>
        <p:spPr>
          <a:xfrm>
            <a:off x="6377731" y="670219"/>
            <a:ext cx="5517755" cy="1842414"/>
          </a:xfrm>
        </p:spPr>
        <p:txBody>
          <a:bodyPr vert="horz" lIns="91440" tIns="45720" rIns="91440" bIns="45720" rtlCol="0" anchor="ctr">
            <a:normAutofit fontScale="70000" lnSpcReduction="20000"/>
          </a:bodyPr>
          <a:lstStyle/>
          <a:p>
            <a:pPr marL="0" indent="0">
              <a:lnSpc>
                <a:spcPct val="150000"/>
              </a:lnSpc>
              <a:buNone/>
            </a:pPr>
            <a:r>
              <a:rPr lang="en-US" sz="2600" u="sng" dirty="0">
                <a:latin typeface="Calibri"/>
                <a:ea typeface="Calibri"/>
                <a:cs typeface="Calibri"/>
              </a:rPr>
              <a:t>Monitor ICES Communications:</a:t>
            </a:r>
          </a:p>
          <a:p>
            <a:pPr lvl="2">
              <a:lnSpc>
                <a:spcPct val="150000"/>
              </a:lnSpc>
              <a:buFont typeface="Wingdings" panose="020B0604020202020204" pitchFamily="34" charset="0"/>
              <a:buChar char="§"/>
            </a:pPr>
            <a:r>
              <a:rPr lang="en-US" sz="1800" dirty="0">
                <a:latin typeface="Calibri"/>
                <a:ea typeface="Calibri"/>
                <a:cs typeface="Calibri"/>
              </a:rPr>
              <a:t>Ensure you and your staff are included in the CES Directory.</a:t>
            </a:r>
          </a:p>
          <a:p>
            <a:pPr lvl="2">
              <a:lnSpc>
                <a:spcPct val="150000"/>
              </a:lnSpc>
              <a:buFont typeface="Wingdings" panose="020B0604020202020204" pitchFamily="34" charset="0"/>
              <a:buChar char="§"/>
            </a:pPr>
            <a:r>
              <a:rPr lang="en-US" sz="1800" dirty="0">
                <a:latin typeface="Calibri"/>
                <a:ea typeface="Calibri"/>
                <a:cs typeface="Calibri"/>
              </a:rPr>
              <a:t>ICES Match Meeting Information sent out each Monday before 5PM.</a:t>
            </a:r>
          </a:p>
          <a:p>
            <a:pPr lvl="2">
              <a:lnSpc>
                <a:spcPct val="150000"/>
              </a:lnSpc>
              <a:buFont typeface="Wingdings" panose="020B0604020202020204" pitchFamily="34" charset="0"/>
              <a:buChar char="§"/>
            </a:pPr>
            <a:r>
              <a:rPr lang="en-US" sz="1800" dirty="0">
                <a:latin typeface="Calibri"/>
                <a:ea typeface="Calibri"/>
                <a:cs typeface="Calibri"/>
              </a:rPr>
              <a:t>The OC CES password is required to participate and view match materials. </a:t>
            </a:r>
          </a:p>
        </p:txBody>
      </p:sp>
      <p:sp>
        <p:nvSpPr>
          <p:cNvPr id="4" name="TextBox 3">
            <a:extLst>
              <a:ext uri="{FF2B5EF4-FFF2-40B4-BE49-F238E27FC236}">
                <a16:creationId xmlns:a16="http://schemas.microsoft.com/office/drawing/2014/main" id="{7B4B9EF9-9720-98D8-5C2F-B8C63DC5B798}"/>
              </a:ext>
            </a:extLst>
          </p:cNvPr>
          <p:cNvSpPr txBox="1"/>
          <p:nvPr/>
        </p:nvSpPr>
        <p:spPr>
          <a:xfrm>
            <a:off x="6377731" y="2832752"/>
            <a:ext cx="5315233" cy="797591"/>
          </a:xfrm>
          <a:prstGeom prst="rect">
            <a:avLst/>
          </a:prstGeom>
          <a:noFill/>
        </p:spPr>
        <p:txBody>
          <a:bodyPr wrap="square" lIns="91440" tIns="45720" rIns="91440" bIns="45720" rtlCol="0" anchor="t">
            <a:spAutoFit/>
          </a:bodyPr>
          <a:lstStyle/>
          <a:p>
            <a:pPr>
              <a:lnSpc>
                <a:spcPct val="150000"/>
              </a:lnSpc>
            </a:pPr>
            <a:r>
              <a:rPr lang="en-US" u="sng" dirty="0">
                <a:latin typeface="Calibri"/>
                <a:ea typeface="Calibri"/>
                <a:cs typeface="Calibri"/>
              </a:rPr>
              <a:t>Know Which Match Meetings to Attend</a:t>
            </a:r>
          </a:p>
          <a:p>
            <a:pPr marL="742950" lvl="1" indent="-285750">
              <a:lnSpc>
                <a:spcPct val="150000"/>
              </a:lnSpc>
              <a:buFont typeface="Arial" panose="020B0604020202020204" pitchFamily="34" charset="0"/>
              <a:buChar char="•"/>
            </a:pPr>
            <a:r>
              <a:rPr lang="en-US" sz="1400" dirty="0">
                <a:latin typeface="Calibri"/>
                <a:ea typeface="Calibri"/>
                <a:cs typeface="Calibri"/>
              </a:rPr>
              <a:t>Review weekly prioritized lists and housing program tabs. </a:t>
            </a:r>
          </a:p>
        </p:txBody>
      </p:sp>
      <p:pic>
        <p:nvPicPr>
          <p:cNvPr id="5" name="Graphic 4">
            <a:extLst>
              <a:ext uri="{FF2B5EF4-FFF2-40B4-BE49-F238E27FC236}">
                <a16:creationId xmlns:a16="http://schemas.microsoft.com/office/drawing/2014/main" id="{6F96B114-8353-77BC-FEC6-8AE41D90556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510505" y="-340527"/>
            <a:ext cx="2826239" cy="1592344"/>
          </a:xfrm>
          <a:prstGeom prst="rect">
            <a:avLst/>
          </a:prstGeom>
        </p:spPr>
      </p:pic>
      <p:sp>
        <p:nvSpPr>
          <p:cNvPr id="10" name="TextBox 9">
            <a:extLst>
              <a:ext uri="{FF2B5EF4-FFF2-40B4-BE49-F238E27FC236}">
                <a16:creationId xmlns:a16="http://schemas.microsoft.com/office/drawing/2014/main" id="{2D6783AF-FEC5-99EA-CDA9-C76D4DF78326}"/>
              </a:ext>
            </a:extLst>
          </p:cNvPr>
          <p:cNvSpPr txBox="1"/>
          <p:nvPr/>
        </p:nvSpPr>
        <p:spPr>
          <a:xfrm>
            <a:off x="6377731" y="3950463"/>
            <a:ext cx="5793180" cy="2090252"/>
          </a:xfrm>
          <a:prstGeom prst="rect">
            <a:avLst/>
          </a:prstGeom>
          <a:noFill/>
        </p:spPr>
        <p:txBody>
          <a:bodyPr wrap="square" lIns="91440" tIns="45720" rIns="91440" bIns="45720" rtlCol="0" anchor="t">
            <a:spAutoFit/>
          </a:bodyPr>
          <a:lstStyle/>
          <a:p>
            <a:pPr>
              <a:lnSpc>
                <a:spcPct val="150000"/>
              </a:lnSpc>
            </a:pPr>
            <a:r>
              <a:rPr lang="en-US" u="sng" dirty="0">
                <a:latin typeface="Calibri"/>
                <a:ea typeface="Calibri"/>
                <a:cs typeface="Calibri"/>
              </a:rPr>
              <a:t>Attend Match Meetings &amp; Accept Matches</a:t>
            </a:r>
          </a:p>
          <a:p>
            <a:pPr marL="742950" lvl="1" indent="-285750">
              <a:lnSpc>
                <a:spcPct val="150000"/>
              </a:lnSpc>
              <a:buFont typeface="Arial" panose="020B0604020202020204" pitchFamily="34" charset="0"/>
              <a:buChar char="•"/>
            </a:pPr>
            <a:r>
              <a:rPr lang="en-US" sz="1400" dirty="0">
                <a:latin typeface="Calibri"/>
                <a:ea typeface="Calibri"/>
                <a:cs typeface="Calibri"/>
              </a:rPr>
              <a:t>All Individual CES Match Meetings are held virtually via Webex – please create an account. </a:t>
            </a:r>
          </a:p>
          <a:p>
            <a:pPr marL="742950" lvl="1" indent="-285750">
              <a:lnSpc>
                <a:spcPct val="150000"/>
              </a:lnSpc>
              <a:buFont typeface="Arial" panose="020B0604020202020204" pitchFamily="34" charset="0"/>
              <a:buChar char="•"/>
            </a:pPr>
            <a:r>
              <a:rPr lang="en-US" sz="1400" dirty="0">
                <a:latin typeface="Calibri"/>
                <a:ea typeface="Calibri"/>
                <a:cs typeface="Calibri"/>
              </a:rPr>
              <a:t>CES Access Point must be present to accept any housing matches.</a:t>
            </a:r>
          </a:p>
          <a:p>
            <a:pPr marL="742950" lvl="1" indent="-285750">
              <a:lnSpc>
                <a:spcPct val="150000"/>
              </a:lnSpc>
              <a:buFont typeface="Arial" panose="020B0604020202020204" pitchFamily="34" charset="0"/>
              <a:buChar char="•"/>
            </a:pPr>
            <a:r>
              <a:rPr lang="en-US" sz="1400" dirty="0">
                <a:latin typeface="Calibri"/>
                <a:ea typeface="Calibri"/>
                <a:cs typeface="Calibri"/>
              </a:rPr>
              <a:t>Know which opportunities fit the participant's goals.</a:t>
            </a:r>
          </a:p>
          <a:p>
            <a:pPr marL="742950" lvl="1" indent="-285750">
              <a:lnSpc>
                <a:spcPct val="150000"/>
              </a:lnSpc>
              <a:buFont typeface="Arial" panose="020B0604020202020204" pitchFamily="34" charset="0"/>
              <a:buChar char="•"/>
            </a:pPr>
            <a:r>
              <a:rPr lang="en-US" sz="1400" dirty="0">
                <a:latin typeface="Calibri"/>
                <a:ea typeface="Calibri"/>
                <a:cs typeface="Calibri"/>
              </a:rPr>
              <a:t>Provide updates if needed (hospitalizations, exits, etc.).</a:t>
            </a:r>
          </a:p>
        </p:txBody>
      </p:sp>
      <p:sp>
        <p:nvSpPr>
          <p:cNvPr id="15" name="Rectangle 14">
            <a:extLst>
              <a:ext uri="{FF2B5EF4-FFF2-40B4-BE49-F238E27FC236}">
                <a16:creationId xmlns:a16="http://schemas.microsoft.com/office/drawing/2014/main" id="{C2E27C68-B420-7664-7811-3FAB502681E3}"/>
              </a:ext>
            </a:extLst>
          </p:cNvPr>
          <p:cNvSpPr/>
          <p:nvPr/>
        </p:nvSpPr>
        <p:spPr>
          <a:xfrm>
            <a:off x="973468" y="2996959"/>
            <a:ext cx="2745058" cy="27959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342900" indent="-342900">
              <a:buFont typeface="Wingdings" panose="05000000000000000000" pitchFamily="2" charset="2"/>
              <a:buChar char="ü"/>
            </a:pPr>
            <a:r>
              <a:rPr lang="en-US" dirty="0">
                <a:latin typeface="Calibri"/>
                <a:ea typeface="Calibri"/>
                <a:cs typeface="Calibri"/>
              </a:rPr>
              <a:t>ICES Program Entry</a:t>
            </a:r>
          </a:p>
          <a:p>
            <a:pPr marL="342900" indent="-342900">
              <a:buFont typeface="Wingdings" panose="05000000000000000000" pitchFamily="2" charset="2"/>
              <a:buChar char="ü"/>
            </a:pPr>
            <a:r>
              <a:rPr lang="en-US" dirty="0">
                <a:latin typeface="Calibri"/>
                <a:ea typeface="Calibri"/>
                <a:cs typeface="Calibri"/>
              </a:rPr>
              <a:t>Homelessness Documentation</a:t>
            </a:r>
          </a:p>
          <a:p>
            <a:pPr marL="342900" indent="-342900">
              <a:buFont typeface="Wingdings" panose="05000000000000000000" pitchFamily="2" charset="2"/>
              <a:buChar char="ü"/>
            </a:pPr>
            <a:r>
              <a:rPr lang="en-US" dirty="0">
                <a:latin typeface="Calibri"/>
                <a:ea typeface="Calibri"/>
                <a:cs typeface="Calibri"/>
              </a:rPr>
              <a:t>Housing Planning</a:t>
            </a:r>
          </a:p>
          <a:p>
            <a:pPr marL="342900" indent="-342900">
              <a:buFont typeface="Wingdings" panose="05000000000000000000" pitchFamily="2" charset="2"/>
              <a:buChar char="ü"/>
            </a:pPr>
            <a:r>
              <a:rPr lang="en-US" dirty="0">
                <a:solidFill>
                  <a:schemeClr val="bg1"/>
                </a:solidFill>
                <a:latin typeface="Calibri"/>
                <a:ea typeface="Calibri"/>
                <a:cs typeface="Calibri"/>
              </a:rPr>
              <a:t>Assessment &amp; Referral</a:t>
            </a:r>
          </a:p>
          <a:p>
            <a:pPr marL="342900" indent="-342900">
              <a:buFont typeface="Wingdings,Sans-Serif" panose="05000000000000000000" pitchFamily="2" charset="2"/>
              <a:buChar char="ü"/>
            </a:pPr>
            <a:r>
              <a:rPr lang="en-US" dirty="0">
                <a:latin typeface="Calibri"/>
                <a:cs typeface="Calibri"/>
              </a:rPr>
              <a:t>CQ Referral</a:t>
            </a:r>
            <a:endParaRPr lang="en-US" dirty="0">
              <a:solidFill>
                <a:srgbClr val="000000"/>
              </a:solidFill>
              <a:latin typeface="Calibri"/>
              <a:cs typeface="Calibri"/>
            </a:endParaRPr>
          </a:p>
          <a:p>
            <a:pPr marL="342900" indent="-342900">
              <a:buFont typeface="Wingdings,Sans-Serif" panose="05000000000000000000" pitchFamily="2" charset="2"/>
              <a:buChar char="ü"/>
            </a:pPr>
            <a:r>
              <a:rPr lang="en-US" dirty="0">
                <a:solidFill>
                  <a:srgbClr val="FFBD59"/>
                </a:solidFill>
                <a:latin typeface="Calibri"/>
                <a:cs typeface="Calibri"/>
              </a:rPr>
              <a:t>ICES Match Meetings</a:t>
            </a:r>
            <a:endParaRPr lang="en-US" dirty="0">
              <a:solidFill>
                <a:srgbClr val="FFBD59"/>
              </a:solidFill>
              <a:latin typeface="Calibri"/>
              <a:ea typeface="Calibri"/>
              <a:cs typeface="Calibri"/>
            </a:endParaRPr>
          </a:p>
          <a:p>
            <a:pPr marL="342900" indent="-342900">
              <a:buFont typeface="Wingdings" panose="05000000000000000000" pitchFamily="2" charset="2"/>
              <a:buChar char="ü"/>
            </a:pPr>
            <a:r>
              <a:rPr lang="en-US" dirty="0">
                <a:latin typeface="Calibri"/>
                <a:ea typeface="Calibri"/>
                <a:cs typeface="Calibri"/>
              </a:rPr>
              <a:t>Match Confirmation and Housing Navigation</a:t>
            </a:r>
          </a:p>
          <a:p>
            <a:pPr marL="342900" indent="-342900">
              <a:buFont typeface="Wingdings" panose="05000000000000000000" pitchFamily="2" charset="2"/>
              <a:buChar char="ü"/>
            </a:pPr>
            <a:r>
              <a:rPr lang="en-US" dirty="0">
                <a:latin typeface="Calibri"/>
                <a:ea typeface="Calibri"/>
                <a:cs typeface="Calibri"/>
              </a:rPr>
              <a:t>ICES Data Standards for Participation </a:t>
            </a:r>
          </a:p>
        </p:txBody>
      </p:sp>
      <p:pic>
        <p:nvPicPr>
          <p:cNvPr id="9" name="Recorded Sound">
            <a:hlinkClick r:id="" action="ppaction://media"/>
            <a:extLst>
              <a:ext uri="{FF2B5EF4-FFF2-40B4-BE49-F238E27FC236}">
                <a16:creationId xmlns:a16="http://schemas.microsoft.com/office/drawing/2014/main" id="{43825D5C-DC25-102C-066D-5EC14B0413D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51804" y="6328989"/>
            <a:ext cx="487363" cy="487363"/>
          </a:xfrm>
          <a:prstGeom prst="rect">
            <a:avLst/>
          </a:prstGeom>
        </p:spPr>
      </p:pic>
    </p:spTree>
    <p:extLst>
      <p:ext uri="{BB962C8B-B14F-4D97-AF65-F5344CB8AC3E}">
        <p14:creationId xmlns:p14="http://schemas.microsoft.com/office/powerpoint/2010/main" val="3328713319"/>
      </p:ext>
    </p:extLst>
  </p:cSld>
  <p:clrMapOvr>
    <a:masterClrMapping/>
  </p:clrMapOvr>
  <mc:AlternateContent xmlns:mc="http://schemas.openxmlformats.org/markup-compatibility/2006" xmlns:p14="http://schemas.microsoft.com/office/powerpoint/2010/main">
    <mc:Choice Requires="p14">
      <p:transition spd="slow" p14:dur="2000" advTm="44180"/>
    </mc:Choice>
    <mc:Fallback xmlns="">
      <p:transition spd="slow" advTm="44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10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71E2D04-AFE1-24B3-447E-38448BAF3934}"/>
              </a:ext>
            </a:extLst>
          </p:cNvPr>
          <p:cNvSpPr/>
          <p:nvPr/>
        </p:nvSpPr>
        <p:spPr>
          <a:xfrm>
            <a:off x="-11354" y="-120850"/>
            <a:ext cx="6100763" cy="6977062"/>
          </a:xfrm>
          <a:prstGeom prst="rect">
            <a:avLst/>
          </a:prstGeom>
          <a:solidFill>
            <a:srgbClr val="2A4D88"/>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b="1">
              <a:solidFill>
                <a:schemeClr val="bg1"/>
              </a:solidFill>
              <a:latin typeface="Calibri"/>
              <a:ea typeface="Calibri"/>
              <a:cs typeface="Calibri"/>
            </a:endParaRPr>
          </a:p>
        </p:txBody>
      </p:sp>
      <p:pic>
        <p:nvPicPr>
          <p:cNvPr id="4" name="Graphic 3">
            <a:extLst>
              <a:ext uri="{FF2B5EF4-FFF2-40B4-BE49-F238E27FC236}">
                <a16:creationId xmlns:a16="http://schemas.microsoft.com/office/drawing/2014/main" id="{D13154E3-A868-9036-7E3D-8A8ED1343A1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741573" y="-283851"/>
            <a:ext cx="2559723" cy="1442185"/>
          </a:xfrm>
          <a:prstGeom prst="rect">
            <a:avLst/>
          </a:prstGeom>
        </p:spPr>
      </p:pic>
      <p:sp>
        <p:nvSpPr>
          <p:cNvPr id="105" name="Title 1">
            <a:extLst>
              <a:ext uri="{FF2B5EF4-FFF2-40B4-BE49-F238E27FC236}">
                <a16:creationId xmlns:a16="http://schemas.microsoft.com/office/drawing/2014/main" id="{4DEE5949-4646-46E1-70D4-E5D62185A0E7}"/>
              </a:ext>
            </a:extLst>
          </p:cNvPr>
          <p:cNvSpPr>
            <a:spLocks noGrp="1"/>
          </p:cNvSpPr>
          <p:nvPr>
            <p:ph type="title"/>
          </p:nvPr>
        </p:nvSpPr>
        <p:spPr>
          <a:xfrm>
            <a:off x="804672" y="730872"/>
            <a:ext cx="4564996" cy="1141497"/>
          </a:xfr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fontScale="90000"/>
          </a:bodyPr>
          <a:lstStyle/>
          <a:p>
            <a:r>
              <a:rPr lang="en-US" u="sng" dirty="0">
                <a:solidFill>
                  <a:schemeClr val="bg1"/>
                </a:solidFill>
                <a:latin typeface="Calibri"/>
                <a:ea typeface="Calibri"/>
                <a:cs typeface="Calibri"/>
              </a:rPr>
              <a:t>Ices workflow</a:t>
            </a:r>
            <a:r>
              <a:rPr lang="en-US" dirty="0">
                <a:solidFill>
                  <a:schemeClr val="bg1"/>
                </a:solidFill>
                <a:latin typeface="Calibri"/>
                <a:ea typeface="Calibri"/>
                <a:cs typeface="Calibri"/>
              </a:rPr>
              <a:t>:</a:t>
            </a:r>
            <a:br>
              <a:rPr lang="en-US" dirty="0">
                <a:solidFill>
                  <a:schemeClr val="bg1"/>
                </a:solidFill>
                <a:latin typeface="Calibri"/>
                <a:ea typeface="Calibri"/>
                <a:cs typeface="Calibri"/>
              </a:rPr>
            </a:br>
            <a:r>
              <a:rPr lang="en-US" dirty="0">
                <a:solidFill>
                  <a:schemeClr val="bg1"/>
                </a:solidFill>
                <a:latin typeface="Calibri"/>
                <a:ea typeface="Calibri"/>
                <a:cs typeface="Calibri"/>
              </a:rPr>
              <a:t> </a:t>
            </a:r>
            <a:r>
              <a:rPr lang="en-US" dirty="0">
                <a:solidFill>
                  <a:schemeClr val="accent1"/>
                </a:solidFill>
                <a:latin typeface="Calibri"/>
                <a:ea typeface="Calibri"/>
                <a:cs typeface="Calibri"/>
              </a:rPr>
              <a:t>Match confirmation &amp; Navigation</a:t>
            </a:r>
          </a:p>
        </p:txBody>
      </p:sp>
      <p:sp>
        <p:nvSpPr>
          <p:cNvPr id="45" name="Rectangle 44">
            <a:extLst>
              <a:ext uri="{FF2B5EF4-FFF2-40B4-BE49-F238E27FC236}">
                <a16:creationId xmlns:a16="http://schemas.microsoft.com/office/drawing/2014/main" id="{14CFB3F8-DE66-B570-7105-AF5B69CFDE03}"/>
              </a:ext>
            </a:extLst>
          </p:cNvPr>
          <p:cNvSpPr/>
          <p:nvPr/>
        </p:nvSpPr>
        <p:spPr>
          <a:xfrm>
            <a:off x="1364745" y="2647423"/>
            <a:ext cx="2745058" cy="27959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342900" indent="-342900">
              <a:buFont typeface="Wingdings" panose="05000000000000000000" pitchFamily="2" charset="2"/>
              <a:buChar char="ü"/>
            </a:pPr>
            <a:r>
              <a:rPr lang="en-US" dirty="0">
                <a:latin typeface="Calibri"/>
                <a:ea typeface="Calibri"/>
                <a:cs typeface="Calibri"/>
              </a:rPr>
              <a:t>ICES Program Entry</a:t>
            </a:r>
          </a:p>
          <a:p>
            <a:pPr marL="342900" indent="-342900">
              <a:buFont typeface="Wingdings" panose="05000000000000000000" pitchFamily="2" charset="2"/>
              <a:buChar char="ü"/>
            </a:pPr>
            <a:r>
              <a:rPr lang="en-US" dirty="0">
                <a:latin typeface="Calibri"/>
                <a:ea typeface="Calibri"/>
                <a:cs typeface="Calibri"/>
              </a:rPr>
              <a:t>Homelessness Documentation</a:t>
            </a:r>
          </a:p>
          <a:p>
            <a:pPr marL="342900" indent="-342900">
              <a:buFont typeface="Wingdings" panose="05000000000000000000" pitchFamily="2" charset="2"/>
              <a:buChar char="ü"/>
            </a:pPr>
            <a:r>
              <a:rPr lang="en-US" dirty="0">
                <a:latin typeface="Calibri"/>
                <a:ea typeface="Calibri"/>
                <a:cs typeface="Calibri"/>
              </a:rPr>
              <a:t>Housing Planning</a:t>
            </a:r>
          </a:p>
          <a:p>
            <a:pPr marL="342900" indent="-342900">
              <a:buFont typeface="Wingdings" panose="05000000000000000000" pitchFamily="2" charset="2"/>
              <a:buChar char="ü"/>
            </a:pPr>
            <a:r>
              <a:rPr lang="en-US" dirty="0">
                <a:solidFill>
                  <a:schemeClr val="bg1"/>
                </a:solidFill>
                <a:latin typeface="Calibri"/>
                <a:ea typeface="Calibri"/>
                <a:cs typeface="Calibri"/>
              </a:rPr>
              <a:t>Assessment &amp; Referral</a:t>
            </a:r>
          </a:p>
          <a:p>
            <a:pPr marL="342900" indent="-342900">
              <a:buFont typeface="Wingdings,Sans-Serif" panose="05000000000000000000" pitchFamily="2" charset="2"/>
              <a:buChar char="ü"/>
            </a:pPr>
            <a:r>
              <a:rPr lang="en-US" dirty="0">
                <a:latin typeface="Calibri"/>
                <a:cs typeface="Calibri"/>
              </a:rPr>
              <a:t>CQ Referral</a:t>
            </a:r>
            <a:endParaRPr lang="en-US" dirty="0">
              <a:solidFill>
                <a:srgbClr val="000000"/>
              </a:solidFill>
              <a:latin typeface="Calibri"/>
              <a:cs typeface="Calibri"/>
            </a:endParaRPr>
          </a:p>
          <a:p>
            <a:pPr marL="342900" indent="-342900">
              <a:buFont typeface="Wingdings,Sans-Serif" panose="05000000000000000000" pitchFamily="2" charset="2"/>
              <a:buChar char="ü"/>
            </a:pPr>
            <a:r>
              <a:rPr lang="en-US" dirty="0">
                <a:latin typeface="Calibri"/>
                <a:cs typeface="Calibri"/>
              </a:rPr>
              <a:t>ICES Match Meetings</a:t>
            </a:r>
            <a:endParaRPr lang="en-US" dirty="0">
              <a:latin typeface="Calibri"/>
              <a:ea typeface="Calibri"/>
              <a:cs typeface="Calibri"/>
            </a:endParaRPr>
          </a:p>
          <a:p>
            <a:pPr marL="342900" indent="-342900">
              <a:buFont typeface="Wingdings" panose="05000000000000000000" pitchFamily="2" charset="2"/>
              <a:buChar char="ü"/>
            </a:pPr>
            <a:r>
              <a:rPr lang="en-US" dirty="0">
                <a:solidFill>
                  <a:schemeClr val="accent1"/>
                </a:solidFill>
                <a:latin typeface="Calibri"/>
                <a:ea typeface="Calibri"/>
                <a:cs typeface="Calibri"/>
              </a:rPr>
              <a:t>Match Confirmation and Housing Navigation</a:t>
            </a:r>
          </a:p>
          <a:p>
            <a:pPr marL="342900" indent="-342900">
              <a:buFont typeface="Wingdings" panose="05000000000000000000" pitchFamily="2" charset="2"/>
              <a:buChar char="ü"/>
            </a:pPr>
            <a:r>
              <a:rPr lang="en-US" dirty="0">
                <a:latin typeface="Calibri"/>
                <a:ea typeface="Calibri"/>
                <a:cs typeface="Calibri"/>
              </a:rPr>
              <a:t>ICES Data Standards for Participation </a:t>
            </a:r>
          </a:p>
        </p:txBody>
      </p:sp>
      <p:sp>
        <p:nvSpPr>
          <p:cNvPr id="7" name="TextBox 6">
            <a:extLst>
              <a:ext uri="{FF2B5EF4-FFF2-40B4-BE49-F238E27FC236}">
                <a16:creationId xmlns:a16="http://schemas.microsoft.com/office/drawing/2014/main" id="{6301E7C9-0A0A-BEEC-D3E1-293A38726DCD}"/>
              </a:ext>
            </a:extLst>
          </p:cNvPr>
          <p:cNvSpPr txBox="1"/>
          <p:nvPr/>
        </p:nvSpPr>
        <p:spPr>
          <a:xfrm>
            <a:off x="6442413" y="5865507"/>
            <a:ext cx="544041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latin typeface="Calibri"/>
                <a:ea typeface="Calibri"/>
                <a:cs typeface="Calibri"/>
              </a:rPr>
              <a:t>Review the attached program match grid for your participant information </a:t>
            </a:r>
            <a:r>
              <a:rPr lang="en-US" sz="1400" b="1" dirty="0">
                <a:latin typeface="Calibri"/>
                <a:ea typeface="Calibri"/>
                <a:cs typeface="Calibri"/>
              </a:rPr>
              <a:t>prior</a:t>
            </a:r>
            <a:r>
              <a:rPr lang="en-US" sz="1400" dirty="0">
                <a:latin typeface="Calibri"/>
                <a:ea typeface="Calibri"/>
                <a:cs typeface="Calibri"/>
              </a:rPr>
              <a:t> to informing them of a match. </a:t>
            </a:r>
            <a:endParaRPr lang="en-US" sz="1400" dirty="0"/>
          </a:p>
        </p:txBody>
      </p:sp>
      <p:sp>
        <p:nvSpPr>
          <p:cNvPr id="10" name="TextBox 9">
            <a:extLst>
              <a:ext uri="{FF2B5EF4-FFF2-40B4-BE49-F238E27FC236}">
                <a16:creationId xmlns:a16="http://schemas.microsoft.com/office/drawing/2014/main" id="{BF178036-36F6-D672-B749-D934B4C664D6}"/>
              </a:ext>
            </a:extLst>
          </p:cNvPr>
          <p:cNvSpPr txBox="1"/>
          <p:nvPr/>
        </p:nvSpPr>
        <p:spPr>
          <a:xfrm>
            <a:off x="6381673" y="943816"/>
            <a:ext cx="556189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u="sng" dirty="0">
                <a:latin typeface="Calibri"/>
                <a:ea typeface="Calibri"/>
                <a:cs typeface="Calibri"/>
              </a:rPr>
              <a:t>[ICES] Match Confirmation </a:t>
            </a:r>
            <a:r>
              <a:rPr lang="en-US" sz="1400" b="1" u="sng" dirty="0" err="1">
                <a:latin typeface="Calibri"/>
                <a:ea typeface="Calibri"/>
                <a:cs typeface="Calibri"/>
              </a:rPr>
              <a:t>Email_Project</a:t>
            </a:r>
            <a:r>
              <a:rPr lang="en-US" sz="1400" b="1" u="sng" dirty="0">
                <a:latin typeface="Calibri"/>
                <a:ea typeface="Calibri"/>
                <a:cs typeface="Calibri"/>
              </a:rPr>
              <a:t> </a:t>
            </a:r>
            <a:r>
              <a:rPr lang="en-US" sz="1400" b="1" u="sng" dirty="0" err="1">
                <a:latin typeface="Calibri"/>
                <a:ea typeface="Calibri"/>
                <a:cs typeface="Calibri"/>
              </a:rPr>
              <a:t>Name_date</a:t>
            </a:r>
          </a:p>
        </p:txBody>
      </p:sp>
      <p:pic>
        <p:nvPicPr>
          <p:cNvPr id="6" name="Recorded Sound">
            <a:hlinkClick r:id="" action="ppaction://media"/>
            <a:extLst>
              <a:ext uri="{FF2B5EF4-FFF2-40B4-BE49-F238E27FC236}">
                <a16:creationId xmlns:a16="http://schemas.microsoft.com/office/drawing/2014/main" id="{2F13674C-871C-545D-8B84-C1EB0F7E2D6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1858" y="6284828"/>
            <a:ext cx="487363" cy="487363"/>
          </a:xfrm>
          <a:prstGeom prst="rect">
            <a:avLst/>
          </a:prstGeom>
        </p:spPr>
      </p:pic>
      <p:pic>
        <p:nvPicPr>
          <p:cNvPr id="9" name="Picture 8">
            <a:extLst>
              <a:ext uri="{FF2B5EF4-FFF2-40B4-BE49-F238E27FC236}">
                <a16:creationId xmlns:a16="http://schemas.microsoft.com/office/drawing/2014/main" id="{9E7CCE66-6474-EBB2-F673-A9F18B5A5FE1}"/>
              </a:ext>
            </a:extLst>
          </p:cNvPr>
          <p:cNvPicPr>
            <a:picLocks noChangeAspect="1"/>
          </p:cNvPicPr>
          <p:nvPr/>
        </p:nvPicPr>
        <p:blipFill>
          <a:blip r:embed="rId8"/>
          <a:stretch>
            <a:fillRect/>
          </a:stretch>
        </p:blipFill>
        <p:spPr>
          <a:xfrm>
            <a:off x="6201032" y="2079602"/>
            <a:ext cx="5923174" cy="3460013"/>
          </a:xfrm>
          <a:prstGeom prst="rect">
            <a:avLst/>
          </a:prstGeom>
        </p:spPr>
      </p:pic>
      <p:pic>
        <p:nvPicPr>
          <p:cNvPr id="12" name="Picture 11">
            <a:extLst>
              <a:ext uri="{FF2B5EF4-FFF2-40B4-BE49-F238E27FC236}">
                <a16:creationId xmlns:a16="http://schemas.microsoft.com/office/drawing/2014/main" id="{A86662BC-6FF3-BDE1-831B-11DE2708FC40}"/>
              </a:ext>
            </a:extLst>
          </p:cNvPr>
          <p:cNvPicPr>
            <a:picLocks noChangeAspect="1"/>
          </p:cNvPicPr>
          <p:nvPr/>
        </p:nvPicPr>
        <p:blipFill>
          <a:blip r:embed="rId9"/>
          <a:stretch>
            <a:fillRect/>
          </a:stretch>
        </p:blipFill>
        <p:spPr>
          <a:xfrm>
            <a:off x="6201032" y="1412547"/>
            <a:ext cx="5923174" cy="341163"/>
          </a:xfrm>
          <a:prstGeom prst="rect">
            <a:avLst/>
          </a:prstGeom>
        </p:spPr>
      </p:pic>
    </p:spTree>
    <p:extLst>
      <p:ext uri="{BB962C8B-B14F-4D97-AF65-F5344CB8AC3E}">
        <p14:creationId xmlns:p14="http://schemas.microsoft.com/office/powerpoint/2010/main" val="3216534770"/>
      </p:ext>
    </p:extLst>
  </p:cSld>
  <p:clrMapOvr>
    <a:masterClrMapping/>
  </p:clrMapOvr>
  <mc:AlternateContent xmlns:mc="http://schemas.openxmlformats.org/markup-compatibility/2006" xmlns:p14="http://schemas.microsoft.com/office/powerpoint/2010/main">
    <mc:Choice Requires="p14">
      <p:transition spd="slow" p14:dur="2000" advTm="28230"/>
    </mc:Choice>
    <mc:Fallback xmlns="">
      <p:transition spd="slow" advTm="28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38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EC5CAC-5741-3455-3E58-5740ED1EF40B}"/>
              </a:ext>
            </a:extLst>
          </p:cNvPr>
          <p:cNvSpPr/>
          <p:nvPr/>
        </p:nvSpPr>
        <p:spPr>
          <a:xfrm>
            <a:off x="-18227" y="-7013"/>
            <a:ext cx="6100763" cy="6977062"/>
          </a:xfrm>
          <a:prstGeom prst="rect">
            <a:avLst/>
          </a:prstGeom>
          <a:solidFill>
            <a:srgbClr val="2A4D88"/>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libri"/>
              <a:ea typeface="Calibri"/>
              <a:cs typeface="Calibri"/>
            </a:endParaRPr>
          </a:p>
        </p:txBody>
      </p:sp>
      <p:sp>
        <p:nvSpPr>
          <p:cNvPr id="9" name="Arrow: Pentagon 8">
            <a:extLst>
              <a:ext uri="{FF2B5EF4-FFF2-40B4-BE49-F238E27FC236}">
                <a16:creationId xmlns:a16="http://schemas.microsoft.com/office/drawing/2014/main" id="{9C834441-7C46-4711-F349-B767C41952F3}"/>
              </a:ext>
            </a:extLst>
          </p:cNvPr>
          <p:cNvSpPr/>
          <p:nvPr/>
        </p:nvSpPr>
        <p:spPr>
          <a:xfrm>
            <a:off x="-36826" y="358862"/>
            <a:ext cx="5589165" cy="928556"/>
          </a:xfrm>
          <a:prstGeom prst="homePlate">
            <a:avLst/>
          </a:prstGeom>
          <a:solidFill>
            <a:schemeClr val="bg1">
              <a:lumMod val="8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C97B8"/>
              </a:solidFill>
              <a:effectLst/>
              <a:uLnTx/>
              <a:uFillTx/>
              <a:latin typeface="Gill Sans MT" panose="020B0502020104020203"/>
              <a:ea typeface="+mn-ea"/>
              <a:cs typeface="+mn-cs"/>
            </a:endParaRPr>
          </a:p>
        </p:txBody>
      </p:sp>
      <p:sp>
        <p:nvSpPr>
          <p:cNvPr id="6" name="TextBox 5">
            <a:extLst>
              <a:ext uri="{FF2B5EF4-FFF2-40B4-BE49-F238E27FC236}">
                <a16:creationId xmlns:a16="http://schemas.microsoft.com/office/drawing/2014/main" id="{E298EB48-B86A-FF63-8834-B173AA195DB0}"/>
              </a:ext>
            </a:extLst>
          </p:cNvPr>
          <p:cNvSpPr txBox="1"/>
          <p:nvPr/>
        </p:nvSpPr>
        <p:spPr>
          <a:xfrm>
            <a:off x="111210" y="636372"/>
            <a:ext cx="513217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u="sng" cap="all" dirty="0">
                <a:solidFill>
                  <a:srgbClr val="000000"/>
                </a:solidFill>
                <a:latin typeface="Calibri"/>
              </a:rPr>
              <a:t>Housing navigation &amp; Coordination</a:t>
            </a:r>
            <a:endPar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2" name="TextBox 1">
            <a:extLst>
              <a:ext uri="{FF2B5EF4-FFF2-40B4-BE49-F238E27FC236}">
                <a16:creationId xmlns:a16="http://schemas.microsoft.com/office/drawing/2014/main" id="{92D262E7-8E23-E39B-C8FC-A2CB07D4ECA6}"/>
              </a:ext>
            </a:extLst>
          </p:cNvPr>
          <p:cNvSpPr txBox="1"/>
          <p:nvPr/>
        </p:nvSpPr>
        <p:spPr>
          <a:xfrm>
            <a:off x="398834" y="1964987"/>
            <a:ext cx="4844548" cy="2308324"/>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latin typeface="Calibri" panose="020F0502020204030204" pitchFamily="34" charset="0"/>
                <a:cs typeface="Calibri" panose="020F0502020204030204" pitchFamily="34" charset="0"/>
              </a:rPr>
              <a:t>Each match will have a lead housing navigator and may have back-up navigation staff as needed. </a:t>
            </a:r>
          </a:p>
          <a:p>
            <a:pPr marL="285750" indent="-285750">
              <a:buFont typeface="Arial" panose="020B0604020202020204" pitchFamily="34" charset="0"/>
              <a:buChar char="•"/>
            </a:pPr>
            <a:r>
              <a:rPr lang="en-US" dirty="0">
                <a:solidFill>
                  <a:schemeClr val="bg1"/>
                </a:solidFill>
                <a:latin typeface="Calibri" panose="020F0502020204030204" pitchFamily="34" charset="0"/>
                <a:cs typeface="Calibri" panose="020F0502020204030204" pitchFamily="34" charset="0"/>
              </a:rPr>
              <a:t>ALL contacts on the grid are expected to communicate and support the match by working through the LEAD. </a:t>
            </a:r>
          </a:p>
          <a:p>
            <a:pPr marL="285750" indent="-285750">
              <a:buFont typeface="Arial" panose="020B0604020202020204" pitchFamily="34" charset="0"/>
              <a:buChar char="•"/>
            </a:pPr>
            <a:r>
              <a:rPr lang="en-US" dirty="0">
                <a:solidFill>
                  <a:schemeClr val="bg1"/>
                </a:solidFill>
                <a:latin typeface="Calibri" panose="020F0502020204030204" pitchFamily="34" charset="0"/>
                <a:cs typeface="Calibri" panose="020F0502020204030204" pitchFamily="34" charset="0"/>
              </a:rPr>
              <a:t>DO NOT ask to be added on a match simply to be informed of the status.</a:t>
            </a:r>
          </a:p>
        </p:txBody>
      </p:sp>
      <p:graphicFrame>
        <p:nvGraphicFramePr>
          <p:cNvPr id="12" name="Diagram 11">
            <a:extLst>
              <a:ext uri="{FF2B5EF4-FFF2-40B4-BE49-F238E27FC236}">
                <a16:creationId xmlns:a16="http://schemas.microsoft.com/office/drawing/2014/main" id="{B1B87C93-D9FE-7F83-F2A2-08AA04779736}"/>
              </a:ext>
            </a:extLst>
          </p:cNvPr>
          <p:cNvGraphicFramePr/>
          <p:nvPr>
            <p:extLst>
              <p:ext uri="{D42A27DB-BD31-4B8C-83A1-F6EECF244321}">
                <p14:modId xmlns:p14="http://schemas.microsoft.com/office/powerpoint/2010/main" val="1529698152"/>
              </p:ext>
            </p:extLst>
          </p:nvPr>
        </p:nvGraphicFramePr>
        <p:xfrm>
          <a:off x="6689404" y="747969"/>
          <a:ext cx="4916620" cy="344377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3" name="Graphic 12">
            <a:extLst>
              <a:ext uri="{FF2B5EF4-FFF2-40B4-BE49-F238E27FC236}">
                <a16:creationId xmlns:a16="http://schemas.microsoft.com/office/drawing/2014/main" id="{F0FB1488-E05B-1EBE-3CDA-F08A83202D9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446535" y="-412154"/>
            <a:ext cx="2824929" cy="1591606"/>
          </a:xfrm>
          <a:prstGeom prst="rect">
            <a:avLst/>
          </a:prstGeom>
        </p:spPr>
      </p:pic>
      <p:pic>
        <p:nvPicPr>
          <p:cNvPr id="4" name="Recorded Sound">
            <a:hlinkClick r:id="" action="ppaction://media"/>
            <a:extLst>
              <a:ext uri="{FF2B5EF4-FFF2-40B4-BE49-F238E27FC236}">
                <a16:creationId xmlns:a16="http://schemas.microsoft.com/office/drawing/2014/main" id="{07B3B1BB-DC49-9C21-BEC9-99D333790194}"/>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1606024" y="6230349"/>
            <a:ext cx="487363" cy="487363"/>
          </a:xfrm>
          <a:prstGeom prst="rect">
            <a:avLst/>
          </a:prstGeom>
        </p:spPr>
      </p:pic>
      <p:pic>
        <p:nvPicPr>
          <p:cNvPr id="7" name="Picture 6">
            <a:extLst>
              <a:ext uri="{FF2B5EF4-FFF2-40B4-BE49-F238E27FC236}">
                <a16:creationId xmlns:a16="http://schemas.microsoft.com/office/drawing/2014/main" id="{557E8E48-0483-00E5-7B23-F73AD8337944}"/>
              </a:ext>
            </a:extLst>
          </p:cNvPr>
          <p:cNvPicPr>
            <a:picLocks noChangeAspect="1"/>
          </p:cNvPicPr>
          <p:nvPr/>
        </p:nvPicPr>
        <p:blipFill>
          <a:blip r:embed="rId14"/>
          <a:stretch>
            <a:fillRect/>
          </a:stretch>
        </p:blipFill>
        <p:spPr>
          <a:xfrm>
            <a:off x="80719" y="4755372"/>
            <a:ext cx="11992267" cy="1192981"/>
          </a:xfrm>
          <a:prstGeom prst="rect">
            <a:avLst/>
          </a:prstGeom>
        </p:spPr>
      </p:pic>
    </p:spTree>
    <p:custDataLst>
      <p:tags r:id="rId1"/>
    </p:custDataLst>
    <p:extLst>
      <p:ext uri="{BB962C8B-B14F-4D97-AF65-F5344CB8AC3E}">
        <p14:creationId xmlns:p14="http://schemas.microsoft.com/office/powerpoint/2010/main" val="519364117"/>
      </p:ext>
    </p:extLst>
  </p:cSld>
  <p:clrMapOvr>
    <a:masterClrMapping/>
  </p:clrMapOvr>
  <mc:AlternateContent xmlns:mc="http://schemas.openxmlformats.org/markup-compatibility/2006" xmlns:p14="http://schemas.microsoft.com/office/powerpoint/2010/main">
    <mc:Choice Requires="p14">
      <p:transition spd="slow" p14:dur="2000" advTm="21690"/>
    </mc:Choice>
    <mc:Fallback xmlns="">
      <p:transition spd="slow" advTm="21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71E2D04-AFE1-24B3-447E-38448BAF3934}"/>
              </a:ext>
            </a:extLst>
          </p:cNvPr>
          <p:cNvSpPr/>
          <p:nvPr/>
        </p:nvSpPr>
        <p:spPr>
          <a:xfrm>
            <a:off x="8102" y="-62487"/>
            <a:ext cx="6100763" cy="6977062"/>
          </a:xfrm>
          <a:prstGeom prst="rect">
            <a:avLst/>
          </a:prstGeom>
          <a:solidFill>
            <a:srgbClr val="2A4D88"/>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b="1">
              <a:solidFill>
                <a:schemeClr val="bg1"/>
              </a:solidFill>
              <a:latin typeface="Calibri"/>
              <a:ea typeface="Calibri"/>
              <a:cs typeface="Calibri"/>
            </a:endParaRPr>
          </a:p>
        </p:txBody>
      </p:sp>
      <p:pic>
        <p:nvPicPr>
          <p:cNvPr id="4" name="Graphic 3">
            <a:extLst>
              <a:ext uri="{FF2B5EF4-FFF2-40B4-BE49-F238E27FC236}">
                <a16:creationId xmlns:a16="http://schemas.microsoft.com/office/drawing/2014/main" id="{D13154E3-A868-9036-7E3D-8A8ED1343A1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552197" y="-377106"/>
            <a:ext cx="2814420" cy="1585685"/>
          </a:xfrm>
          <a:prstGeom prst="rect">
            <a:avLst/>
          </a:prstGeom>
        </p:spPr>
      </p:pic>
      <p:sp>
        <p:nvSpPr>
          <p:cNvPr id="105" name="Title 1">
            <a:extLst>
              <a:ext uri="{FF2B5EF4-FFF2-40B4-BE49-F238E27FC236}">
                <a16:creationId xmlns:a16="http://schemas.microsoft.com/office/drawing/2014/main" id="{4DEE5949-4646-46E1-70D4-E5D62185A0E7}"/>
              </a:ext>
            </a:extLst>
          </p:cNvPr>
          <p:cNvSpPr>
            <a:spLocks noGrp="1"/>
          </p:cNvSpPr>
          <p:nvPr>
            <p:ph type="title"/>
          </p:nvPr>
        </p:nvSpPr>
        <p:spPr>
          <a:xfrm>
            <a:off x="804672" y="730872"/>
            <a:ext cx="4486656" cy="1141497"/>
          </a:xfrm>
          <a:noFill/>
          <a:ln>
            <a:solidFill>
              <a:schemeClr val="bg1"/>
            </a:solidFill>
          </a:ln>
          <a:scene3d>
            <a:camera prst="orthographicFront"/>
            <a:lightRig rig="threePt" dir="t"/>
          </a:scene3d>
          <a:sp3d>
            <a:bevelT prst="angle"/>
          </a:sp3d>
        </p:spPr>
        <p:txBody>
          <a:bodyPr>
            <a:normAutofit fontScale="90000"/>
          </a:bodyPr>
          <a:lstStyle/>
          <a:p>
            <a:r>
              <a:rPr lang="en-US" u="sng" dirty="0">
                <a:solidFill>
                  <a:schemeClr val="bg1"/>
                </a:solidFill>
                <a:latin typeface="Calibri"/>
                <a:ea typeface="Calibri"/>
                <a:cs typeface="Calibri"/>
              </a:rPr>
              <a:t>ICES Workflow</a:t>
            </a:r>
            <a:r>
              <a:rPr lang="en-US" dirty="0">
                <a:solidFill>
                  <a:schemeClr val="bg1"/>
                </a:solidFill>
                <a:latin typeface="Calibri"/>
                <a:ea typeface="Calibri"/>
                <a:cs typeface="Calibri"/>
              </a:rPr>
              <a:t>: </a:t>
            </a:r>
            <a:br>
              <a:rPr lang="en-US" dirty="0">
                <a:solidFill>
                  <a:schemeClr val="bg1"/>
                </a:solidFill>
                <a:latin typeface="Calibri"/>
                <a:ea typeface="Calibri"/>
                <a:cs typeface="Calibri"/>
              </a:rPr>
            </a:br>
            <a:r>
              <a:rPr lang="en-US" dirty="0">
                <a:solidFill>
                  <a:srgbClr val="FFBD59"/>
                </a:solidFill>
                <a:latin typeface="Calibri"/>
                <a:ea typeface="Calibri"/>
                <a:cs typeface="Calibri"/>
              </a:rPr>
              <a:t>ices </a:t>
            </a:r>
            <a:r>
              <a:rPr lang="en-US" dirty="0" err="1">
                <a:solidFill>
                  <a:srgbClr val="FFBD59"/>
                </a:solidFill>
                <a:latin typeface="Calibri"/>
                <a:ea typeface="Calibri"/>
                <a:cs typeface="Calibri"/>
              </a:rPr>
              <a:t>dATA</a:t>
            </a:r>
            <a:r>
              <a:rPr lang="en-US" dirty="0">
                <a:solidFill>
                  <a:srgbClr val="FFBD59"/>
                </a:solidFill>
                <a:latin typeface="Calibri"/>
                <a:ea typeface="Calibri"/>
                <a:cs typeface="Calibri"/>
              </a:rPr>
              <a:t> STANDARDS FOR PARTICIPATION</a:t>
            </a:r>
          </a:p>
        </p:txBody>
      </p:sp>
      <p:sp>
        <p:nvSpPr>
          <p:cNvPr id="45" name="Rectangle 44">
            <a:extLst>
              <a:ext uri="{FF2B5EF4-FFF2-40B4-BE49-F238E27FC236}">
                <a16:creationId xmlns:a16="http://schemas.microsoft.com/office/drawing/2014/main" id="{14CFB3F8-DE66-B570-7105-AF5B69CFDE03}"/>
              </a:ext>
            </a:extLst>
          </p:cNvPr>
          <p:cNvSpPr/>
          <p:nvPr/>
        </p:nvSpPr>
        <p:spPr>
          <a:xfrm>
            <a:off x="1375788" y="2669510"/>
            <a:ext cx="2745058" cy="27959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342900" indent="-342900">
              <a:buFont typeface="Wingdings" panose="05000000000000000000" pitchFamily="2" charset="2"/>
              <a:buChar char="ü"/>
            </a:pPr>
            <a:r>
              <a:rPr lang="en-US">
                <a:latin typeface="Calibri"/>
                <a:ea typeface="Calibri"/>
                <a:cs typeface="Calibri"/>
              </a:rPr>
              <a:t>ICES Program Entry</a:t>
            </a:r>
          </a:p>
          <a:p>
            <a:pPr marL="342900" indent="-342900">
              <a:buFont typeface="Wingdings" panose="05000000000000000000" pitchFamily="2" charset="2"/>
              <a:buChar char="ü"/>
            </a:pPr>
            <a:r>
              <a:rPr lang="en-US">
                <a:latin typeface="Calibri"/>
                <a:ea typeface="Calibri"/>
                <a:cs typeface="Calibri"/>
              </a:rPr>
              <a:t>Homelessness Documentation</a:t>
            </a:r>
          </a:p>
          <a:p>
            <a:pPr marL="342900" indent="-342900">
              <a:buFont typeface="Wingdings" panose="05000000000000000000" pitchFamily="2" charset="2"/>
              <a:buChar char="ü"/>
            </a:pPr>
            <a:r>
              <a:rPr lang="en-US">
                <a:latin typeface="Calibri"/>
                <a:ea typeface="Calibri"/>
                <a:cs typeface="Calibri"/>
              </a:rPr>
              <a:t>Housing Planning</a:t>
            </a:r>
          </a:p>
          <a:p>
            <a:pPr marL="342900" indent="-342900">
              <a:buFont typeface="Wingdings" panose="05000000000000000000" pitchFamily="2" charset="2"/>
              <a:buChar char="ü"/>
            </a:pPr>
            <a:r>
              <a:rPr lang="en-US">
                <a:solidFill>
                  <a:schemeClr val="bg1"/>
                </a:solidFill>
                <a:latin typeface="Calibri"/>
                <a:ea typeface="Calibri"/>
                <a:cs typeface="Calibri"/>
              </a:rPr>
              <a:t>Assessment &amp; Referral</a:t>
            </a:r>
          </a:p>
          <a:p>
            <a:pPr marL="342900" indent="-342900">
              <a:buFont typeface="Wingdings,Sans-Serif" panose="05000000000000000000" pitchFamily="2" charset="2"/>
              <a:buChar char="ü"/>
            </a:pPr>
            <a:r>
              <a:rPr lang="en-US">
                <a:latin typeface="Calibri"/>
                <a:cs typeface="Calibri"/>
              </a:rPr>
              <a:t>CQ Referral</a:t>
            </a:r>
            <a:endParaRPr lang="en-US">
              <a:solidFill>
                <a:srgbClr val="000000"/>
              </a:solidFill>
              <a:latin typeface="Calibri"/>
              <a:cs typeface="Calibri"/>
            </a:endParaRPr>
          </a:p>
          <a:p>
            <a:pPr marL="342900" indent="-342900">
              <a:buFont typeface="Wingdings,Sans-Serif" panose="05000000000000000000" pitchFamily="2" charset="2"/>
              <a:buChar char="ü"/>
            </a:pPr>
            <a:r>
              <a:rPr lang="en-US">
                <a:latin typeface="Calibri"/>
                <a:cs typeface="Calibri"/>
              </a:rPr>
              <a:t>ICES Match Meetings</a:t>
            </a:r>
            <a:endParaRPr lang="en-US">
              <a:latin typeface="Calibri"/>
              <a:ea typeface="Calibri"/>
              <a:cs typeface="Calibri"/>
            </a:endParaRPr>
          </a:p>
          <a:p>
            <a:pPr marL="342900" indent="-342900">
              <a:buFont typeface="Wingdings" panose="05000000000000000000" pitchFamily="2" charset="2"/>
              <a:buChar char="ü"/>
            </a:pPr>
            <a:r>
              <a:rPr lang="en-US">
                <a:solidFill>
                  <a:schemeClr val="bg1"/>
                </a:solidFill>
                <a:latin typeface="Calibri"/>
                <a:ea typeface="Calibri"/>
                <a:cs typeface="Calibri"/>
              </a:rPr>
              <a:t>Match Confirmation and Housing Navigation</a:t>
            </a:r>
          </a:p>
          <a:p>
            <a:pPr marL="342900" indent="-342900">
              <a:buFont typeface="Wingdings" panose="05000000000000000000" pitchFamily="2" charset="2"/>
              <a:buChar char="ü"/>
            </a:pPr>
            <a:r>
              <a:rPr lang="en-US">
                <a:solidFill>
                  <a:srgbClr val="FFBD59"/>
                </a:solidFill>
                <a:latin typeface="Calibri"/>
                <a:ea typeface="Calibri"/>
                <a:cs typeface="Calibri"/>
              </a:rPr>
              <a:t>ICES Data Standards for Participation </a:t>
            </a:r>
          </a:p>
        </p:txBody>
      </p:sp>
      <p:graphicFrame>
        <p:nvGraphicFramePr>
          <p:cNvPr id="15" name="Diagram 14">
            <a:extLst>
              <a:ext uri="{FF2B5EF4-FFF2-40B4-BE49-F238E27FC236}">
                <a16:creationId xmlns:a16="http://schemas.microsoft.com/office/drawing/2014/main" id="{9A6CA7DA-51BE-502C-E4F3-BC9D9ECC83E0}"/>
              </a:ext>
            </a:extLst>
          </p:cNvPr>
          <p:cNvGraphicFramePr/>
          <p:nvPr>
            <p:extLst>
              <p:ext uri="{D42A27DB-BD31-4B8C-83A1-F6EECF244321}">
                <p14:modId xmlns:p14="http://schemas.microsoft.com/office/powerpoint/2010/main" val="2741323172"/>
              </p:ext>
            </p:extLst>
          </p:nvPr>
        </p:nvGraphicFramePr>
        <p:xfrm>
          <a:off x="5028118" y="1020349"/>
          <a:ext cx="8128000" cy="54186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2" name="Recorded Sound">
            <a:hlinkClick r:id="" action="ppaction://media"/>
            <a:extLst>
              <a:ext uri="{FF2B5EF4-FFF2-40B4-BE49-F238E27FC236}">
                <a16:creationId xmlns:a16="http://schemas.microsoft.com/office/drawing/2014/main" id="{41104443-772F-B1C4-2BAA-4E29B8E93546}"/>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507258" y="6308725"/>
            <a:ext cx="487363" cy="487363"/>
          </a:xfrm>
          <a:prstGeom prst="rect">
            <a:avLst/>
          </a:prstGeom>
        </p:spPr>
      </p:pic>
    </p:spTree>
    <p:extLst>
      <p:ext uri="{BB962C8B-B14F-4D97-AF65-F5344CB8AC3E}">
        <p14:creationId xmlns:p14="http://schemas.microsoft.com/office/powerpoint/2010/main" val="1891464016"/>
      </p:ext>
    </p:extLst>
  </p:cSld>
  <p:clrMapOvr>
    <a:masterClrMapping/>
  </p:clrMapOvr>
  <mc:AlternateContent xmlns:mc="http://schemas.openxmlformats.org/markup-compatibility/2006" xmlns:p14="http://schemas.microsoft.com/office/powerpoint/2010/main">
    <mc:Choice Requires="p14">
      <p:transition spd="slow" p14:dur="2000" advTm="37230"/>
    </mc:Choice>
    <mc:Fallback xmlns="">
      <p:transition spd="slow" advTm="37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5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7895A40-19A4-42D6-9D30-DBC1E8002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2F429C4-ABC9-46FC-818A-B5429CDE4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70325" y="3369273"/>
            <a:ext cx="32004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CEF98E4-3709-4952-8F42-2305CCE34F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374475" y="1040470"/>
            <a:ext cx="6858003" cy="477704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10BCCF5-D685-47FF-B675-647EAEB72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7914" y="857786"/>
            <a:ext cx="11067024" cy="5208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3AD987C-5223-0547-9FD6-7ADE09EC1D8D}"/>
              </a:ext>
            </a:extLst>
          </p:cNvPr>
          <p:cNvSpPr txBox="1"/>
          <p:nvPr/>
        </p:nvSpPr>
        <p:spPr>
          <a:xfrm>
            <a:off x="387913" y="269617"/>
            <a:ext cx="9910296" cy="52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lIns="91440" tIns="45720" rIns="91440" bIns="45720" numCol="1" spcCol="0" rtlCol="0" fromWordArt="0" anchor="t" anchorCtr="0" forceAA="0" compatLnSpc="1">
            <a:prstTxWarp prst="textNoShape">
              <a:avLst/>
            </a:prstTxWarp>
            <a:normAutofit lnSpcReduction="10000"/>
          </a:bodyPr>
          <a:lstStyle/>
          <a:p>
            <a:pPr marL="0" marR="0" lvl="0" indent="0" fontAlgn="auto">
              <a:lnSpc>
                <a:spcPct val="90000"/>
              </a:lnSpc>
              <a:spcBef>
                <a:spcPct val="0"/>
              </a:spcBef>
              <a:spcAft>
                <a:spcPts val="600"/>
              </a:spcAft>
              <a:buClrTx/>
              <a:buSzTx/>
              <a:tabLst/>
              <a:defRPr/>
            </a:pPr>
            <a:r>
              <a:rPr kumimoji="0" lang="en-US" sz="3200" i="0" u="none" strike="noStrike" kern="1200" normalizeH="0" baseline="0" noProof="0" dirty="0">
                <a:solidFill>
                  <a:schemeClr val="tx1"/>
                </a:solidFill>
                <a:uLnTx/>
                <a:uFillTx/>
                <a:latin typeface="+mj-lt"/>
                <a:ea typeface="+mj-ea"/>
                <a:cs typeface="+mj-cs"/>
              </a:rPr>
              <a:t>Part 3: ICES Data Error</a:t>
            </a:r>
            <a:r>
              <a:rPr lang="en-US" sz="3200" kern="1200" dirty="0">
                <a:solidFill>
                  <a:schemeClr val="tx1"/>
                </a:solidFill>
                <a:latin typeface="+mj-lt"/>
                <a:ea typeface="+mj-ea"/>
                <a:cs typeface="+mj-cs"/>
              </a:rPr>
              <a:t>s</a:t>
            </a:r>
            <a:endParaRPr kumimoji="0" lang="en-US" sz="3200" i="0" u="none" strike="noStrike" kern="1200" normalizeH="0" baseline="0" noProof="0" dirty="0">
              <a:solidFill>
                <a:schemeClr val="tx1"/>
              </a:solidFill>
              <a:uLnTx/>
              <a:uFillTx/>
              <a:latin typeface="+mj-lt"/>
              <a:ea typeface="+mj-ea"/>
              <a:cs typeface="+mj-cs"/>
            </a:endParaRPr>
          </a:p>
        </p:txBody>
      </p:sp>
      <p:sp>
        <p:nvSpPr>
          <p:cNvPr id="19" name="Rectangle 18">
            <a:extLst>
              <a:ext uri="{FF2B5EF4-FFF2-40B4-BE49-F238E27FC236}">
                <a16:creationId xmlns:a16="http://schemas.microsoft.com/office/drawing/2014/main" id="{B0EE8A42-107A-4D4C-8D56-BBAE95C7F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524009" y="3366125"/>
            <a:ext cx="32004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38B3FA3-0DC6-2182-F3FE-58CD4CA0087E}"/>
              </a:ext>
            </a:extLst>
          </p:cNvPr>
          <p:cNvSpPr txBox="1"/>
          <p:nvPr/>
        </p:nvSpPr>
        <p:spPr>
          <a:xfrm>
            <a:off x="1350916" y="1065582"/>
            <a:ext cx="9315824" cy="523220"/>
          </a:xfrm>
          <a:prstGeom prst="rect">
            <a:avLst/>
          </a:prstGeom>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latin typeface="Calibri"/>
                <a:ea typeface="Calibri"/>
                <a:cs typeface="Calibri"/>
              </a:rPr>
              <a:t>Community Queue Errors and Referral Holds</a:t>
            </a:r>
            <a:endParaRPr lang="en-US" sz="2800" dirty="0"/>
          </a:p>
        </p:txBody>
      </p:sp>
      <p:pic>
        <p:nvPicPr>
          <p:cNvPr id="14" name="Picture 13" descr="A close up of a logo&#10;&#10;Description automatically generated">
            <a:extLst>
              <a:ext uri="{FF2B5EF4-FFF2-40B4-BE49-F238E27FC236}">
                <a16:creationId xmlns:a16="http://schemas.microsoft.com/office/drawing/2014/main" id="{AF4618A9-05D1-A874-40FE-87883E62360B}"/>
              </a:ext>
            </a:extLst>
          </p:cNvPr>
          <p:cNvPicPr>
            <a:picLocks noChangeAspect="1"/>
          </p:cNvPicPr>
          <p:nvPr/>
        </p:nvPicPr>
        <p:blipFill>
          <a:blip r:embed="rId5"/>
          <a:stretch>
            <a:fillRect/>
          </a:stretch>
        </p:blipFill>
        <p:spPr>
          <a:xfrm>
            <a:off x="623466" y="2874889"/>
            <a:ext cx="10595920" cy="465607"/>
          </a:xfrm>
          <a:prstGeom prst="rect">
            <a:avLst/>
          </a:prstGeom>
        </p:spPr>
      </p:pic>
      <p:sp>
        <p:nvSpPr>
          <p:cNvPr id="16" name="TextBox 15">
            <a:extLst>
              <a:ext uri="{FF2B5EF4-FFF2-40B4-BE49-F238E27FC236}">
                <a16:creationId xmlns:a16="http://schemas.microsoft.com/office/drawing/2014/main" id="{04CA5104-BEE1-F7DD-621D-E5A1E6FD19AC}"/>
              </a:ext>
            </a:extLst>
          </p:cNvPr>
          <p:cNvSpPr txBox="1"/>
          <p:nvPr/>
        </p:nvSpPr>
        <p:spPr>
          <a:xfrm>
            <a:off x="700798" y="2035244"/>
            <a:ext cx="9380064"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latin typeface="Calibri"/>
                <a:ea typeface="Calibri"/>
                <a:cs typeface="Calibri"/>
              </a:rPr>
              <a:t>Participants with ICES program enrollment screen or homeless verification documentation errors are marked in </a:t>
            </a:r>
            <a:r>
              <a:rPr lang="en-US" b="1" dirty="0">
                <a:solidFill>
                  <a:srgbClr val="C00000"/>
                </a:solidFill>
                <a:latin typeface="Calibri"/>
                <a:ea typeface="Calibri"/>
                <a:cs typeface="Calibri"/>
              </a:rPr>
              <a:t>RED text </a:t>
            </a:r>
            <a:r>
              <a:rPr lang="en-US" dirty="0">
                <a:latin typeface="Calibri"/>
                <a:ea typeface="Calibri"/>
                <a:cs typeface="Calibri"/>
              </a:rPr>
              <a:t>on the ICES Community Queue. </a:t>
            </a:r>
          </a:p>
          <a:p>
            <a:endParaRPr lang="en-US" dirty="0">
              <a:latin typeface="Calibri"/>
              <a:ea typeface="Calibri"/>
              <a:cs typeface="Calibri"/>
            </a:endParaRPr>
          </a:p>
          <a:p>
            <a:endParaRPr lang="en-US" dirty="0">
              <a:latin typeface="Calibri"/>
              <a:ea typeface="Calibri"/>
              <a:cs typeface="Calibri"/>
            </a:endParaRPr>
          </a:p>
          <a:p>
            <a:endParaRPr lang="en-US" dirty="0">
              <a:latin typeface="Calibri"/>
              <a:ea typeface="Calibri"/>
              <a:cs typeface="Calibri"/>
            </a:endParaRPr>
          </a:p>
          <a:p>
            <a:endParaRPr lang="en-US" dirty="0">
              <a:latin typeface="Calibri"/>
              <a:ea typeface="Calibri"/>
              <a:cs typeface="Calibri"/>
            </a:endParaRPr>
          </a:p>
          <a:p>
            <a:endParaRPr lang="en-US" dirty="0">
              <a:latin typeface="Calibri"/>
              <a:ea typeface="Calibri"/>
              <a:cs typeface="Calibri"/>
            </a:endParaRPr>
          </a:p>
          <a:p>
            <a:pPr marL="285750" indent="-285750">
              <a:buFont typeface="Arial"/>
              <a:buChar char="•"/>
            </a:pPr>
            <a:r>
              <a:rPr lang="en-US" dirty="0">
                <a:latin typeface="Calibri"/>
                <a:ea typeface="Calibri"/>
                <a:cs typeface="Calibri"/>
              </a:rPr>
              <a:t>Full referral notes can be located under the History tab -&gt; Referral: Coordinated Entry System Community Queue (or hover over the bubble). </a:t>
            </a:r>
          </a:p>
        </p:txBody>
      </p:sp>
      <p:pic>
        <p:nvPicPr>
          <p:cNvPr id="22" name="Picture 21">
            <a:extLst>
              <a:ext uri="{FF2B5EF4-FFF2-40B4-BE49-F238E27FC236}">
                <a16:creationId xmlns:a16="http://schemas.microsoft.com/office/drawing/2014/main" id="{75F4F337-8A66-649B-17F9-8A78E962D2DB}"/>
              </a:ext>
            </a:extLst>
          </p:cNvPr>
          <p:cNvPicPr>
            <a:picLocks noChangeAspect="1"/>
          </p:cNvPicPr>
          <p:nvPr/>
        </p:nvPicPr>
        <p:blipFill>
          <a:blip r:embed="rId6"/>
          <a:stretch>
            <a:fillRect/>
          </a:stretch>
        </p:blipFill>
        <p:spPr>
          <a:xfrm>
            <a:off x="623466" y="5570156"/>
            <a:ext cx="7455283" cy="444523"/>
          </a:xfrm>
          <a:prstGeom prst="rect">
            <a:avLst/>
          </a:prstGeom>
        </p:spPr>
      </p:pic>
      <p:pic>
        <p:nvPicPr>
          <p:cNvPr id="3" name="Picture 2">
            <a:extLst>
              <a:ext uri="{FF2B5EF4-FFF2-40B4-BE49-F238E27FC236}">
                <a16:creationId xmlns:a16="http://schemas.microsoft.com/office/drawing/2014/main" id="{9F64DDEC-6E9A-B7D2-C9ED-FE07DB75F60A}"/>
              </a:ext>
            </a:extLst>
          </p:cNvPr>
          <p:cNvPicPr>
            <a:picLocks noChangeAspect="1"/>
          </p:cNvPicPr>
          <p:nvPr/>
        </p:nvPicPr>
        <p:blipFill>
          <a:blip r:embed="rId7"/>
          <a:stretch>
            <a:fillRect/>
          </a:stretch>
        </p:blipFill>
        <p:spPr>
          <a:xfrm>
            <a:off x="623466" y="4680651"/>
            <a:ext cx="8160169" cy="901746"/>
          </a:xfrm>
          <a:prstGeom prst="rect">
            <a:avLst/>
          </a:prstGeom>
        </p:spPr>
      </p:pic>
      <p:pic>
        <p:nvPicPr>
          <p:cNvPr id="4" name="Graphic 3">
            <a:extLst>
              <a:ext uri="{FF2B5EF4-FFF2-40B4-BE49-F238E27FC236}">
                <a16:creationId xmlns:a16="http://schemas.microsoft.com/office/drawing/2014/main" id="{4FC4BAB0-54B0-E1CA-E594-3AA3AE90D4A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841810" y="-315810"/>
            <a:ext cx="2824929" cy="1591606"/>
          </a:xfrm>
          <a:prstGeom prst="rect">
            <a:avLst/>
          </a:prstGeom>
        </p:spPr>
      </p:pic>
      <p:pic>
        <p:nvPicPr>
          <p:cNvPr id="2" name="Recorded Sound">
            <a:hlinkClick r:id="" action="ppaction://media"/>
            <a:extLst>
              <a:ext uri="{FF2B5EF4-FFF2-40B4-BE49-F238E27FC236}">
                <a16:creationId xmlns:a16="http://schemas.microsoft.com/office/drawing/2014/main" id="{B0F8CF82-9581-FF69-F254-A9B63FA7DD2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732023" y="5326474"/>
            <a:ext cx="487363" cy="487363"/>
          </a:xfrm>
          <a:prstGeom prst="rect">
            <a:avLst/>
          </a:prstGeom>
        </p:spPr>
      </p:pic>
    </p:spTree>
    <p:extLst>
      <p:ext uri="{BB962C8B-B14F-4D97-AF65-F5344CB8AC3E}">
        <p14:creationId xmlns:p14="http://schemas.microsoft.com/office/powerpoint/2010/main" val="3506523341"/>
      </p:ext>
    </p:extLst>
  </p:cSld>
  <p:clrMapOvr>
    <a:masterClrMapping/>
  </p:clrMapOvr>
  <mc:AlternateContent xmlns:mc="http://schemas.openxmlformats.org/markup-compatibility/2006" xmlns:p14="http://schemas.microsoft.com/office/powerpoint/2010/main">
    <mc:Choice Requires="p14">
      <p:transition spd="slow" p14:dur="2000" advTm="21960"/>
    </mc:Choice>
    <mc:Fallback xmlns="">
      <p:transition spd="slow" advTm="21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1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7895A40-19A4-42D6-9D30-DBC1E8002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2F429C4-ABC9-46FC-818A-B5429CDE4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70325" y="3369273"/>
            <a:ext cx="32004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CEF98E4-3709-4952-8F42-2305CCE34F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374475" y="1040470"/>
            <a:ext cx="6858003" cy="477704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10BCCF5-D685-47FF-B675-647EAEB72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7914" y="857786"/>
            <a:ext cx="11067024" cy="5208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0EE8A42-107A-4D4C-8D56-BBAE95C7F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524009" y="3366125"/>
            <a:ext cx="32004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38B3FA3-0DC6-2182-F3FE-58CD4CA0087E}"/>
              </a:ext>
            </a:extLst>
          </p:cNvPr>
          <p:cNvSpPr txBox="1"/>
          <p:nvPr/>
        </p:nvSpPr>
        <p:spPr>
          <a:xfrm>
            <a:off x="1350916" y="1072045"/>
            <a:ext cx="9315824" cy="523220"/>
          </a:xfrm>
          <a:prstGeom prst="rect">
            <a:avLst/>
          </a:prstGeom>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latin typeface="Calibri"/>
                <a:ea typeface="Calibri"/>
                <a:cs typeface="Calibri"/>
              </a:rPr>
              <a:t>Community Queue Errors and Referral Holds</a:t>
            </a:r>
            <a:endParaRPr lang="en-US" sz="2800" dirty="0"/>
          </a:p>
        </p:txBody>
      </p:sp>
      <p:sp>
        <p:nvSpPr>
          <p:cNvPr id="12" name="TextBox 11">
            <a:extLst>
              <a:ext uri="{FF2B5EF4-FFF2-40B4-BE49-F238E27FC236}">
                <a16:creationId xmlns:a16="http://schemas.microsoft.com/office/drawing/2014/main" id="{04CA5104-BEE1-F7DD-621D-E5A1E6FD19AC}"/>
              </a:ext>
            </a:extLst>
          </p:cNvPr>
          <p:cNvSpPr txBox="1"/>
          <p:nvPr/>
        </p:nvSpPr>
        <p:spPr>
          <a:xfrm>
            <a:off x="793979" y="2743741"/>
            <a:ext cx="9380064"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FF0000"/>
                </a:solidFill>
                <a:latin typeface="Calibri"/>
                <a:ea typeface="Calibri"/>
                <a:cs typeface="Calibri"/>
              </a:rPr>
              <a:t>Enrollment screen errors affect the prioritization of the community queue. </a:t>
            </a:r>
          </a:p>
          <a:p>
            <a:endParaRPr lang="en-US" dirty="0">
              <a:latin typeface="Calibri"/>
              <a:ea typeface="Calibri"/>
              <a:cs typeface="Calibri"/>
            </a:endParaRPr>
          </a:p>
          <a:p>
            <a:r>
              <a:rPr lang="en-US" b="1" u="sng" dirty="0">
                <a:latin typeface="Calibri"/>
                <a:ea typeface="Calibri"/>
                <a:cs typeface="Calibri"/>
              </a:rPr>
              <a:t>Examples of enrollment screen errors</a:t>
            </a:r>
            <a:r>
              <a:rPr lang="en-US" dirty="0">
                <a:latin typeface="Calibri"/>
                <a:ea typeface="Calibri"/>
                <a:cs typeface="Calibri"/>
              </a:rPr>
              <a:t>:</a:t>
            </a:r>
          </a:p>
          <a:p>
            <a:pPr marL="342900" indent="-342900">
              <a:buFont typeface="Arial"/>
              <a:buChar char="•"/>
            </a:pPr>
            <a:r>
              <a:rPr lang="en-US" dirty="0">
                <a:latin typeface="Calibri"/>
                <a:ea typeface="Calibri"/>
                <a:cs typeface="Calibri"/>
              </a:rPr>
              <a:t>The number of literal homeless episodes in the past three years is more than one when the current episode recorded is greater than three years ago.</a:t>
            </a:r>
          </a:p>
          <a:p>
            <a:pPr marL="342900" indent="-342900">
              <a:buFont typeface="Arial"/>
              <a:buChar char="•"/>
            </a:pPr>
            <a:r>
              <a:rPr lang="en-US" dirty="0">
                <a:latin typeface="Calibri"/>
                <a:ea typeface="Calibri"/>
                <a:cs typeface="Calibri"/>
              </a:rPr>
              <a:t>Reporting "Data not collected, client doesn't know, client prefers not to answer," for any fields</a:t>
            </a:r>
          </a:p>
          <a:p>
            <a:pPr marL="342900" indent="-342900">
              <a:buFont typeface="Arial"/>
              <a:buChar char="•"/>
            </a:pPr>
            <a:r>
              <a:rPr lang="en-US" dirty="0">
                <a:latin typeface="Calibri"/>
                <a:ea typeface="Calibri"/>
                <a:cs typeface="Calibri"/>
              </a:rPr>
              <a:t>Uploading a CH document when a participant does not meet criteria for CH status.</a:t>
            </a:r>
          </a:p>
          <a:p>
            <a:endParaRPr lang="en-US" dirty="0">
              <a:latin typeface="Calibri"/>
              <a:cs typeface="Calibri"/>
            </a:endParaRPr>
          </a:p>
          <a:p>
            <a:r>
              <a:rPr lang="en-US" b="1" u="sng" dirty="0">
                <a:latin typeface="Calibri"/>
                <a:cs typeface="Calibri"/>
              </a:rPr>
              <a:t>Examples of homeless verification missing</a:t>
            </a:r>
            <a:r>
              <a:rPr lang="en-US" dirty="0">
                <a:latin typeface="Calibri"/>
                <a:cs typeface="Calibri"/>
              </a:rPr>
              <a:t>:</a:t>
            </a:r>
          </a:p>
          <a:p>
            <a:r>
              <a:rPr lang="en-US" dirty="0">
                <a:latin typeface="Calibri"/>
                <a:cs typeface="Calibri"/>
              </a:rPr>
              <a:t>More homeless verification may be needed to support the length of homelessness reported. </a:t>
            </a:r>
            <a:endParaRPr lang="en-US" dirty="0"/>
          </a:p>
          <a:p>
            <a:pPr marL="342900" indent="-342900">
              <a:buFont typeface="Arial"/>
              <a:buChar char="•"/>
            </a:pPr>
            <a:r>
              <a:rPr lang="en-US" dirty="0">
                <a:latin typeface="Calibri"/>
                <a:cs typeface="Calibri"/>
              </a:rPr>
              <a:t>For start dates of the current episode stretching back more than three years, provide verification of all months of literal homelessness going back three years to the present month. </a:t>
            </a:r>
          </a:p>
          <a:p>
            <a:endParaRPr lang="en-US" dirty="0">
              <a:latin typeface="Calibri"/>
              <a:cs typeface="Calibri"/>
            </a:endParaRPr>
          </a:p>
          <a:p>
            <a:endParaRPr lang="en-US" dirty="0">
              <a:latin typeface="Calibri"/>
              <a:cs typeface="Calibri"/>
            </a:endParaRPr>
          </a:p>
          <a:p>
            <a:endParaRPr lang="en-US" dirty="0">
              <a:latin typeface="Calibri"/>
              <a:cs typeface="Calibri"/>
            </a:endParaRPr>
          </a:p>
          <a:p>
            <a:endParaRPr lang="en-US" dirty="0">
              <a:latin typeface="Calibri"/>
              <a:cs typeface="Calibri"/>
            </a:endParaRPr>
          </a:p>
        </p:txBody>
      </p:sp>
      <p:sp>
        <p:nvSpPr>
          <p:cNvPr id="3" name="TextBox 2">
            <a:extLst>
              <a:ext uri="{FF2B5EF4-FFF2-40B4-BE49-F238E27FC236}">
                <a16:creationId xmlns:a16="http://schemas.microsoft.com/office/drawing/2014/main" id="{27DC3E2B-C263-9C5C-D091-12621B0559C3}"/>
              </a:ext>
            </a:extLst>
          </p:cNvPr>
          <p:cNvSpPr txBox="1"/>
          <p:nvPr/>
        </p:nvSpPr>
        <p:spPr>
          <a:xfrm>
            <a:off x="855784" y="1991683"/>
            <a:ext cx="7141571" cy="646331"/>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alibri"/>
                <a:cs typeface="Calibri"/>
              </a:rPr>
              <a:t>"[ices] referral hold: needs more homeless verification." </a:t>
            </a:r>
          </a:p>
          <a:p>
            <a:r>
              <a:rPr lang="en-US">
                <a:latin typeface="Calibri"/>
                <a:cs typeface="Calibri"/>
              </a:rPr>
              <a:t>"[ices] referral hold: enrollment screen error."</a:t>
            </a:r>
          </a:p>
        </p:txBody>
      </p:sp>
      <p:sp>
        <p:nvSpPr>
          <p:cNvPr id="4" name="TextBox 3">
            <a:extLst>
              <a:ext uri="{FF2B5EF4-FFF2-40B4-BE49-F238E27FC236}">
                <a16:creationId xmlns:a16="http://schemas.microsoft.com/office/drawing/2014/main" id="{DD68DD6E-2655-82C6-AFC3-BE8391200BA1}"/>
              </a:ext>
            </a:extLst>
          </p:cNvPr>
          <p:cNvSpPr txBox="1"/>
          <p:nvPr/>
        </p:nvSpPr>
        <p:spPr>
          <a:xfrm>
            <a:off x="387913" y="269617"/>
            <a:ext cx="9910296" cy="52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lIns="91440" tIns="45720" rIns="91440" bIns="45720" numCol="1" spcCol="0" rtlCol="0" fromWordArt="0" anchor="t" anchorCtr="0" forceAA="0" compatLnSpc="1">
            <a:prstTxWarp prst="textNoShape">
              <a:avLst/>
            </a:prstTxWarp>
            <a:normAutofit lnSpcReduction="10000"/>
          </a:bodyPr>
          <a:lstStyle/>
          <a:p>
            <a:pPr marL="0" marR="0" lvl="0" indent="0" fontAlgn="auto">
              <a:lnSpc>
                <a:spcPct val="90000"/>
              </a:lnSpc>
              <a:spcBef>
                <a:spcPct val="0"/>
              </a:spcBef>
              <a:spcAft>
                <a:spcPts val="600"/>
              </a:spcAft>
              <a:buClrTx/>
              <a:buSzTx/>
              <a:tabLst/>
              <a:defRPr/>
            </a:pPr>
            <a:r>
              <a:rPr kumimoji="0" lang="en-US" sz="3200" i="0" u="none" strike="noStrike" kern="1200" normalizeH="0" baseline="0" noProof="0" dirty="0">
                <a:solidFill>
                  <a:schemeClr val="tx1"/>
                </a:solidFill>
                <a:uLnTx/>
                <a:uFillTx/>
                <a:latin typeface="+mj-lt"/>
                <a:ea typeface="+mj-ea"/>
                <a:cs typeface="+mj-cs"/>
              </a:rPr>
              <a:t>Part 3: ICES Data Error</a:t>
            </a:r>
            <a:r>
              <a:rPr lang="en-US" sz="3200" kern="1200" dirty="0">
                <a:solidFill>
                  <a:schemeClr val="tx1"/>
                </a:solidFill>
                <a:latin typeface="+mj-lt"/>
                <a:ea typeface="+mj-ea"/>
                <a:cs typeface="+mj-cs"/>
              </a:rPr>
              <a:t>s</a:t>
            </a:r>
            <a:endParaRPr kumimoji="0" lang="en-US" sz="3200" i="0" u="none" strike="noStrike" kern="1200" normalizeH="0" baseline="0" noProof="0" dirty="0">
              <a:solidFill>
                <a:schemeClr val="tx1"/>
              </a:solidFill>
              <a:uLnTx/>
              <a:uFillTx/>
              <a:latin typeface="+mj-lt"/>
              <a:ea typeface="+mj-ea"/>
              <a:cs typeface="+mj-cs"/>
            </a:endParaRPr>
          </a:p>
        </p:txBody>
      </p:sp>
      <p:pic>
        <p:nvPicPr>
          <p:cNvPr id="5" name="Graphic 4">
            <a:extLst>
              <a:ext uri="{FF2B5EF4-FFF2-40B4-BE49-F238E27FC236}">
                <a16:creationId xmlns:a16="http://schemas.microsoft.com/office/drawing/2014/main" id="{6F563421-7ACC-355A-16FF-17031753A6B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61193" y="-279029"/>
            <a:ext cx="2824929" cy="1591606"/>
          </a:xfrm>
          <a:prstGeom prst="rect">
            <a:avLst/>
          </a:prstGeom>
        </p:spPr>
      </p:pic>
      <p:pic>
        <p:nvPicPr>
          <p:cNvPr id="6" name="Recorded Sound">
            <a:hlinkClick r:id="" action="ppaction://media"/>
            <a:extLst>
              <a:ext uri="{FF2B5EF4-FFF2-40B4-BE49-F238E27FC236}">
                <a16:creationId xmlns:a16="http://schemas.microsoft.com/office/drawing/2014/main" id="{E3C9D103-435F-2B07-0ABC-467FB04CEF3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41125" y="6232525"/>
            <a:ext cx="487363" cy="487363"/>
          </a:xfrm>
          <a:prstGeom prst="rect">
            <a:avLst/>
          </a:prstGeom>
        </p:spPr>
      </p:pic>
    </p:spTree>
    <p:extLst>
      <p:ext uri="{BB962C8B-B14F-4D97-AF65-F5344CB8AC3E}">
        <p14:creationId xmlns:p14="http://schemas.microsoft.com/office/powerpoint/2010/main" val="999691552"/>
      </p:ext>
    </p:extLst>
  </p:cSld>
  <p:clrMapOvr>
    <a:masterClrMapping/>
  </p:clrMapOvr>
  <mc:AlternateContent xmlns:mc="http://schemas.openxmlformats.org/markup-compatibility/2006" xmlns:p14="http://schemas.microsoft.com/office/powerpoint/2010/main">
    <mc:Choice Requires="p14">
      <p:transition spd="slow" p14:dur="2000" advTm="12960"/>
    </mc:Choice>
    <mc:Fallback xmlns="">
      <p:transition spd="slow" advTm="12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9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4A61973C-D7BC-4397-B86E-9E0A933975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3044" y="745236"/>
            <a:ext cx="10725912" cy="536752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13467D05-2141-47A3-A4E0-42AF4AB00F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328266" y="-2013796"/>
            <a:ext cx="5535469" cy="10885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screenshot of a computer&#10;&#10;Description automatically generated">
            <a:extLst>
              <a:ext uri="{FF2B5EF4-FFF2-40B4-BE49-F238E27FC236}">
                <a16:creationId xmlns:a16="http://schemas.microsoft.com/office/drawing/2014/main" id="{C9908298-DA0E-C277-783C-DD310A1F0AC7}"/>
              </a:ext>
            </a:extLst>
          </p:cNvPr>
          <p:cNvPicPr>
            <a:picLocks noChangeAspect="1"/>
          </p:cNvPicPr>
          <p:nvPr/>
        </p:nvPicPr>
        <p:blipFill>
          <a:blip r:embed="rId4"/>
          <a:stretch>
            <a:fillRect/>
          </a:stretch>
        </p:blipFill>
        <p:spPr>
          <a:xfrm>
            <a:off x="6100452" y="1718246"/>
            <a:ext cx="4876631" cy="2852827"/>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034E717B-3A97-0144-DC2F-734C38C31CD0}"/>
              </a:ext>
            </a:extLst>
          </p:cNvPr>
          <p:cNvPicPr>
            <a:picLocks noChangeAspect="1"/>
          </p:cNvPicPr>
          <p:nvPr/>
        </p:nvPicPr>
        <p:blipFill>
          <a:blip r:embed="rId5"/>
          <a:stretch>
            <a:fillRect/>
          </a:stretch>
        </p:blipFill>
        <p:spPr>
          <a:xfrm>
            <a:off x="964055" y="2244062"/>
            <a:ext cx="4876632" cy="2645572"/>
          </a:xfrm>
          <a:prstGeom prst="rect">
            <a:avLst/>
          </a:prstGeom>
        </p:spPr>
      </p:pic>
      <p:sp>
        <p:nvSpPr>
          <p:cNvPr id="14" name="Arrow: Bent 13">
            <a:extLst>
              <a:ext uri="{FF2B5EF4-FFF2-40B4-BE49-F238E27FC236}">
                <a16:creationId xmlns:a16="http://schemas.microsoft.com/office/drawing/2014/main" id="{6341B2B1-EFE9-EAD8-36E0-5C32ED537512}"/>
              </a:ext>
            </a:extLst>
          </p:cNvPr>
          <p:cNvSpPr/>
          <p:nvPr/>
        </p:nvSpPr>
        <p:spPr>
          <a:xfrm>
            <a:off x="750781" y="4289820"/>
            <a:ext cx="215303" cy="1465749"/>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a:extLst>
              <a:ext uri="{FF2B5EF4-FFF2-40B4-BE49-F238E27FC236}">
                <a16:creationId xmlns:a16="http://schemas.microsoft.com/office/drawing/2014/main" id="{78AC70E9-A1FD-4E15-16B5-EA104568B69B}"/>
              </a:ext>
            </a:extLst>
          </p:cNvPr>
          <p:cNvSpPr txBox="1"/>
          <p:nvPr/>
        </p:nvSpPr>
        <p:spPr>
          <a:xfrm>
            <a:off x="740596" y="5570781"/>
            <a:ext cx="409666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Calibri"/>
                <a:ea typeface="Calibri"/>
                <a:cs typeface="Calibri"/>
              </a:rPr>
              <a:t>Or click on the edit button to view note.</a:t>
            </a:r>
          </a:p>
        </p:txBody>
      </p:sp>
      <p:sp>
        <p:nvSpPr>
          <p:cNvPr id="16" name="TextBox 15">
            <a:extLst>
              <a:ext uri="{FF2B5EF4-FFF2-40B4-BE49-F238E27FC236}">
                <a16:creationId xmlns:a16="http://schemas.microsoft.com/office/drawing/2014/main" id="{77924FD0-15D8-7E58-3CCC-CC74C2FFCCCF}"/>
              </a:ext>
            </a:extLst>
          </p:cNvPr>
          <p:cNvSpPr txBox="1"/>
          <p:nvPr/>
        </p:nvSpPr>
        <p:spPr>
          <a:xfrm>
            <a:off x="2485915" y="5165008"/>
            <a:ext cx="350479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Calibri"/>
                <a:ea typeface="Calibri"/>
                <a:cs typeface="Calibri"/>
              </a:rPr>
              <a:t>Can hover the bubble to view referral notes.</a:t>
            </a:r>
            <a:endParaRPr lang="en-US" sz="1200" dirty="0"/>
          </a:p>
        </p:txBody>
      </p:sp>
      <p:sp>
        <p:nvSpPr>
          <p:cNvPr id="17" name="TextBox 16">
            <a:extLst>
              <a:ext uri="{FF2B5EF4-FFF2-40B4-BE49-F238E27FC236}">
                <a16:creationId xmlns:a16="http://schemas.microsoft.com/office/drawing/2014/main" id="{EE12998F-B8B6-AFA6-CECE-2A346A11C70A}"/>
              </a:ext>
            </a:extLst>
          </p:cNvPr>
          <p:cNvSpPr txBox="1"/>
          <p:nvPr/>
        </p:nvSpPr>
        <p:spPr>
          <a:xfrm>
            <a:off x="6251953" y="4747620"/>
            <a:ext cx="459580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Calibri"/>
                <a:ea typeface="Calibri"/>
                <a:cs typeface="Calibri"/>
              </a:rPr>
              <a:t>Participants with a referral hold will be marked in </a:t>
            </a:r>
            <a:r>
              <a:rPr lang="en-US" sz="1600" b="1" dirty="0">
                <a:solidFill>
                  <a:srgbClr val="FF0000"/>
                </a:solidFill>
                <a:latin typeface="Calibri"/>
                <a:ea typeface="Calibri"/>
                <a:cs typeface="Calibri"/>
              </a:rPr>
              <a:t>red text </a:t>
            </a:r>
            <a:r>
              <a:rPr lang="en-US" sz="1600" dirty="0">
                <a:latin typeface="Calibri"/>
                <a:ea typeface="Calibri"/>
                <a:cs typeface="Calibri"/>
              </a:rPr>
              <a:t>on the CQ and </a:t>
            </a:r>
            <a:r>
              <a:rPr lang="en-US" sz="1600" u="sng" dirty="0">
                <a:latin typeface="Calibri"/>
                <a:ea typeface="Calibri"/>
                <a:cs typeface="Calibri"/>
              </a:rPr>
              <a:t>ineligible for match until the error is fixed.  </a:t>
            </a:r>
          </a:p>
        </p:txBody>
      </p:sp>
      <p:sp>
        <p:nvSpPr>
          <p:cNvPr id="19" name="TextBox 18">
            <a:extLst>
              <a:ext uri="{FF2B5EF4-FFF2-40B4-BE49-F238E27FC236}">
                <a16:creationId xmlns:a16="http://schemas.microsoft.com/office/drawing/2014/main" id="{0F1304C6-42D7-CE27-020B-83D55D1C67C3}"/>
              </a:ext>
            </a:extLst>
          </p:cNvPr>
          <p:cNvSpPr txBox="1"/>
          <p:nvPr/>
        </p:nvSpPr>
        <p:spPr>
          <a:xfrm>
            <a:off x="1324917" y="331229"/>
            <a:ext cx="9315824" cy="523220"/>
          </a:xfrm>
          <a:prstGeom prst="rect">
            <a:avLst/>
          </a:prstGeom>
          <a:ln>
            <a:solidFill>
              <a:schemeClr val="accent1"/>
            </a:solid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latin typeface="Calibri"/>
                <a:ea typeface="Calibri"/>
                <a:cs typeface="Calibri"/>
              </a:rPr>
              <a:t>Locating Notes about Errors and Referral Holds</a:t>
            </a:r>
            <a:endParaRPr lang="en-US" sz="2800">
              <a:latin typeface="Calibri"/>
              <a:ea typeface="Calibri"/>
              <a:cs typeface="Calibri"/>
            </a:endParaRPr>
          </a:p>
        </p:txBody>
      </p:sp>
      <p:sp>
        <p:nvSpPr>
          <p:cNvPr id="21" name="TextBox 20">
            <a:extLst>
              <a:ext uri="{FF2B5EF4-FFF2-40B4-BE49-F238E27FC236}">
                <a16:creationId xmlns:a16="http://schemas.microsoft.com/office/drawing/2014/main" id="{BB2A5589-26BC-391B-9515-9DD83FF0B39E}"/>
              </a:ext>
            </a:extLst>
          </p:cNvPr>
          <p:cNvSpPr txBox="1"/>
          <p:nvPr/>
        </p:nvSpPr>
        <p:spPr>
          <a:xfrm>
            <a:off x="1062694" y="952284"/>
            <a:ext cx="939763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US" dirty="0">
                <a:latin typeface="Calibri"/>
                <a:ea typeface="Calibri"/>
                <a:cs typeface="Calibri"/>
              </a:rPr>
              <a:t>Open the participant's HMIS profile</a:t>
            </a:r>
          </a:p>
          <a:p>
            <a:pPr marL="342900" indent="-342900">
              <a:buAutoNum type="arabicPeriod"/>
            </a:pPr>
            <a:r>
              <a:rPr lang="en-US" dirty="0">
                <a:latin typeface="Calibri"/>
                <a:ea typeface="Calibri"/>
                <a:cs typeface="Calibri"/>
              </a:rPr>
              <a:t>Go to History, find the Referral: Coordinated Entry System </a:t>
            </a:r>
          </a:p>
          <a:p>
            <a:pPr marL="342900" indent="-342900">
              <a:buAutoNum type="arabicPeriod"/>
            </a:pPr>
            <a:r>
              <a:rPr lang="en-US" dirty="0">
                <a:latin typeface="Calibri"/>
                <a:ea typeface="Calibri"/>
                <a:cs typeface="Calibri"/>
              </a:rPr>
              <a:t>Click the 'edit' button </a:t>
            </a:r>
          </a:p>
        </p:txBody>
      </p:sp>
      <p:sp>
        <p:nvSpPr>
          <p:cNvPr id="5" name="Rectangle 4">
            <a:extLst>
              <a:ext uri="{FF2B5EF4-FFF2-40B4-BE49-F238E27FC236}">
                <a16:creationId xmlns:a16="http://schemas.microsoft.com/office/drawing/2014/main" id="{CF3B4A70-0C24-E431-E083-875E5BEA6097}"/>
              </a:ext>
            </a:extLst>
          </p:cNvPr>
          <p:cNvSpPr/>
          <p:nvPr/>
        </p:nvSpPr>
        <p:spPr>
          <a:xfrm>
            <a:off x="952284" y="4181770"/>
            <a:ext cx="2083984" cy="42783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46C3B0F4-B1C9-5193-DE4B-C8EF3D35EF6D}"/>
              </a:ext>
            </a:extLst>
          </p:cNvPr>
          <p:cNvSpPr/>
          <p:nvPr/>
        </p:nvSpPr>
        <p:spPr>
          <a:xfrm rot="3000000">
            <a:off x="1225450" y="2044105"/>
            <a:ext cx="261198" cy="13789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69CB5A8B-6F9D-D298-5D55-07834DD7E5EB}"/>
              </a:ext>
            </a:extLst>
          </p:cNvPr>
          <p:cNvSpPr/>
          <p:nvPr/>
        </p:nvSpPr>
        <p:spPr>
          <a:xfrm rot="-3240000">
            <a:off x="4420971" y="4696709"/>
            <a:ext cx="828073" cy="17941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7D534477-2376-0A22-0EF2-7132BB0E1FA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669119" y="5751959"/>
            <a:ext cx="2824929" cy="1591606"/>
          </a:xfrm>
          <a:prstGeom prst="rect">
            <a:avLst/>
          </a:prstGeom>
        </p:spPr>
      </p:pic>
      <p:pic>
        <p:nvPicPr>
          <p:cNvPr id="3" name="Recorded Sound">
            <a:hlinkClick r:id="" action="ppaction://media"/>
            <a:extLst>
              <a:ext uri="{FF2B5EF4-FFF2-40B4-BE49-F238E27FC236}">
                <a16:creationId xmlns:a16="http://schemas.microsoft.com/office/drawing/2014/main" id="{D610FB26-3EAA-88C7-5B9F-66B2B8AEFEE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53856" y="5665653"/>
            <a:ext cx="487363" cy="487363"/>
          </a:xfrm>
          <a:prstGeom prst="rect">
            <a:avLst/>
          </a:prstGeom>
        </p:spPr>
      </p:pic>
    </p:spTree>
    <p:extLst>
      <p:ext uri="{BB962C8B-B14F-4D97-AF65-F5344CB8AC3E}">
        <p14:creationId xmlns:p14="http://schemas.microsoft.com/office/powerpoint/2010/main" val="1771541170"/>
      </p:ext>
    </p:extLst>
  </p:cSld>
  <p:clrMapOvr>
    <a:masterClrMapping/>
  </p:clrMapOvr>
  <mc:AlternateContent xmlns:mc="http://schemas.openxmlformats.org/markup-compatibility/2006" xmlns:p14="http://schemas.microsoft.com/office/powerpoint/2010/main">
    <mc:Choice Requires="p14">
      <p:transition spd="slow" p14:dur="2000" advTm="32099"/>
    </mc:Choice>
    <mc:Fallback xmlns="">
      <p:transition spd="slow" advTm="32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0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E2CC403-21CD-41DF-BAC4-329D7FF03C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B13AA5FE-3FFC-4725-9ADD-E428544EC6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5431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4FA70700-3F72-44D4-8175-FEB2B9B233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093C0F6-5741-4C9D-90FF-A25824BFC5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21B2E1B-E962-432C-ADA1-2934CE3C54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7653717E-6F8C-43E0-9893-C03AE87D18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Arrow: Pentagon 54">
            <a:extLst>
              <a:ext uri="{FF2B5EF4-FFF2-40B4-BE49-F238E27FC236}">
                <a16:creationId xmlns:a16="http://schemas.microsoft.com/office/drawing/2014/main" id="{06579785-FE4B-ABC8-F376-9DE12156AAF2}"/>
              </a:ext>
            </a:extLst>
          </p:cNvPr>
          <p:cNvSpPr/>
          <p:nvPr/>
        </p:nvSpPr>
        <p:spPr>
          <a:xfrm>
            <a:off x="4363" y="488662"/>
            <a:ext cx="5960501" cy="928556"/>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u="sng" dirty="0">
                <a:solidFill>
                  <a:schemeClr val="tx1"/>
                </a:solidFill>
                <a:latin typeface="Calibri"/>
                <a:cs typeface="Calibri"/>
              </a:rPr>
              <a:t>CES Access Point Agency Agreement</a:t>
            </a:r>
            <a:endParaRPr lang="en-US" dirty="0"/>
          </a:p>
        </p:txBody>
      </p:sp>
      <p:pic>
        <p:nvPicPr>
          <p:cNvPr id="20" name="Graphic 19">
            <a:extLst>
              <a:ext uri="{FF2B5EF4-FFF2-40B4-BE49-F238E27FC236}">
                <a16:creationId xmlns:a16="http://schemas.microsoft.com/office/drawing/2014/main" id="{6748E923-BADC-D1FC-4E98-9E0D8B7914F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596585" y="5929656"/>
            <a:ext cx="2304058" cy="1300537"/>
          </a:xfrm>
          <a:prstGeom prst="rect">
            <a:avLst/>
          </a:prstGeom>
        </p:spPr>
      </p:pic>
      <p:pic>
        <p:nvPicPr>
          <p:cNvPr id="199" name="Picture 198" descr="A screenshot of a white and black text&#10;&#10;Description automatically generated">
            <a:extLst>
              <a:ext uri="{FF2B5EF4-FFF2-40B4-BE49-F238E27FC236}">
                <a16:creationId xmlns:a16="http://schemas.microsoft.com/office/drawing/2014/main" id="{E5B24FB3-989F-9FD9-3554-0D8E7D2B2936}"/>
              </a:ext>
            </a:extLst>
          </p:cNvPr>
          <p:cNvPicPr>
            <a:picLocks noChangeAspect="1"/>
          </p:cNvPicPr>
          <p:nvPr/>
        </p:nvPicPr>
        <p:blipFill>
          <a:blip r:embed="rId8"/>
          <a:stretch>
            <a:fillRect/>
          </a:stretch>
        </p:blipFill>
        <p:spPr>
          <a:xfrm>
            <a:off x="727382" y="1719649"/>
            <a:ext cx="5805877" cy="4651095"/>
          </a:xfrm>
          <a:prstGeom prst="rect">
            <a:avLst/>
          </a:prstGeom>
        </p:spPr>
      </p:pic>
      <p:sp>
        <p:nvSpPr>
          <p:cNvPr id="4" name="TextBox 3">
            <a:extLst>
              <a:ext uri="{FF2B5EF4-FFF2-40B4-BE49-F238E27FC236}">
                <a16:creationId xmlns:a16="http://schemas.microsoft.com/office/drawing/2014/main" id="{21C089AE-731B-FF28-CD80-40B52F42C585}"/>
              </a:ext>
            </a:extLst>
          </p:cNvPr>
          <p:cNvSpPr txBox="1"/>
          <p:nvPr/>
        </p:nvSpPr>
        <p:spPr>
          <a:xfrm>
            <a:off x="6155127" y="537441"/>
            <a:ext cx="3593487" cy="830997"/>
          </a:xfrm>
          <a:prstGeom prst="rect">
            <a:avLst/>
          </a:prstGeom>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ea typeface="+mn-lt"/>
                <a:cs typeface="+mn-lt"/>
              </a:rPr>
              <a:t>All CES Access Point Agencies are required to sign the Agency agreement to participate in ICES. </a:t>
            </a:r>
            <a:endParaRPr lang="en-US" sz="1600" dirty="0">
              <a:cs typeface="Calibri" panose="020F0502020204030204"/>
            </a:endParaRPr>
          </a:p>
        </p:txBody>
      </p:sp>
      <p:sp>
        <p:nvSpPr>
          <p:cNvPr id="5" name="TextBox 4">
            <a:extLst>
              <a:ext uri="{FF2B5EF4-FFF2-40B4-BE49-F238E27FC236}">
                <a16:creationId xmlns:a16="http://schemas.microsoft.com/office/drawing/2014/main" id="{41482F23-2F0C-7AE0-8D57-B2D9BAF79E03}"/>
              </a:ext>
            </a:extLst>
          </p:cNvPr>
          <p:cNvSpPr txBox="1"/>
          <p:nvPr/>
        </p:nvSpPr>
        <p:spPr>
          <a:xfrm rot="5400000">
            <a:off x="8291189" y="2822805"/>
            <a:ext cx="631391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dirty="0">
                <a:cs typeface="Calibri"/>
              </a:rPr>
              <a:t>Part 1: Access Point Roles &amp; Responsibilities</a:t>
            </a:r>
          </a:p>
        </p:txBody>
      </p:sp>
      <p:pic>
        <p:nvPicPr>
          <p:cNvPr id="2" name="Recorded Sound">
            <a:hlinkClick r:id="" action="ppaction://media"/>
            <a:extLst>
              <a:ext uri="{FF2B5EF4-FFF2-40B4-BE49-F238E27FC236}">
                <a16:creationId xmlns:a16="http://schemas.microsoft.com/office/drawing/2014/main" id="{588EE124-69DF-72C7-7F7B-7F59D2DFB161}"/>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387736" y="6303950"/>
            <a:ext cx="487363" cy="487363"/>
          </a:xfrm>
          <a:prstGeom prst="rect">
            <a:avLst/>
          </a:prstGeom>
        </p:spPr>
      </p:pic>
    </p:spTree>
    <p:custDataLst>
      <p:tags r:id="rId1"/>
    </p:custDataLst>
    <p:extLst>
      <p:ext uri="{BB962C8B-B14F-4D97-AF65-F5344CB8AC3E}">
        <p14:creationId xmlns:p14="http://schemas.microsoft.com/office/powerpoint/2010/main" val="2113898662"/>
      </p:ext>
    </p:extLst>
  </p:cSld>
  <p:clrMapOvr>
    <a:masterClrMapping/>
  </p:clrMapOvr>
  <mc:AlternateContent xmlns:mc="http://schemas.openxmlformats.org/markup-compatibility/2006" xmlns:p14="http://schemas.microsoft.com/office/powerpoint/2010/main">
    <mc:Choice Requires="p14">
      <p:transition spd="slow" p14:dur="2000" advTm="35195"/>
    </mc:Choice>
    <mc:Fallback xmlns="">
      <p:transition spd="slow" advTm="35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5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0571A-F779-B961-EE19-BE37CCC6AC84}"/>
              </a:ext>
            </a:extLst>
          </p:cNvPr>
          <p:cNvSpPr>
            <a:spLocks noGrp="1"/>
          </p:cNvSpPr>
          <p:nvPr>
            <p:ph type="title"/>
          </p:nvPr>
        </p:nvSpPr>
        <p:spPr>
          <a:xfrm>
            <a:off x="2124132" y="523613"/>
            <a:ext cx="7729728" cy="594360"/>
          </a:xfrm>
        </p:spPr>
        <p:txBody>
          <a:bodyPr>
            <a:normAutofit fontScale="90000"/>
          </a:bodyPr>
          <a:lstStyle/>
          <a:p>
            <a:r>
              <a:rPr lang="en-US" dirty="0">
                <a:latin typeface="Calibri" panose="020F0502020204030204" pitchFamily="34" charset="0"/>
                <a:cs typeface="Calibri" panose="020F0502020204030204" pitchFamily="34" charset="0"/>
              </a:rPr>
              <a:t>PART 4: Sample scenario</a:t>
            </a:r>
          </a:p>
        </p:txBody>
      </p:sp>
      <p:pic>
        <p:nvPicPr>
          <p:cNvPr id="7" name="Graphic 6" descr="Man in a polo shirt">
            <a:extLst>
              <a:ext uri="{FF2B5EF4-FFF2-40B4-BE49-F238E27FC236}">
                <a16:creationId xmlns:a16="http://schemas.microsoft.com/office/drawing/2014/main" id="{0864A038-234A-4499-699B-A0F81B67B58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5693" y="2225100"/>
            <a:ext cx="1381125" cy="4333875"/>
          </a:xfrm>
          <a:prstGeom prst="rect">
            <a:avLst/>
          </a:prstGeom>
        </p:spPr>
      </p:pic>
      <p:sp>
        <p:nvSpPr>
          <p:cNvPr id="8" name="TextBox 7">
            <a:extLst>
              <a:ext uri="{FF2B5EF4-FFF2-40B4-BE49-F238E27FC236}">
                <a16:creationId xmlns:a16="http://schemas.microsoft.com/office/drawing/2014/main" id="{C0C33909-BBE2-4965-400B-0D338410DBF6}"/>
              </a:ext>
            </a:extLst>
          </p:cNvPr>
          <p:cNvSpPr txBox="1"/>
          <p:nvPr/>
        </p:nvSpPr>
        <p:spPr>
          <a:xfrm>
            <a:off x="2221149" y="1593210"/>
            <a:ext cx="7957226" cy="369332"/>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Shiloh is a navigation staff with an Individual Access Point agency in Orange County. </a:t>
            </a:r>
          </a:p>
        </p:txBody>
      </p:sp>
      <p:sp>
        <p:nvSpPr>
          <p:cNvPr id="9" name="TextBox 8">
            <a:extLst>
              <a:ext uri="{FF2B5EF4-FFF2-40B4-BE49-F238E27FC236}">
                <a16:creationId xmlns:a16="http://schemas.microsoft.com/office/drawing/2014/main" id="{846EEA91-928E-DDD9-00E1-5F7D1EFF4FD7}"/>
              </a:ext>
            </a:extLst>
          </p:cNvPr>
          <p:cNvSpPr txBox="1"/>
          <p:nvPr/>
        </p:nvSpPr>
        <p:spPr>
          <a:xfrm>
            <a:off x="2970178" y="2414460"/>
            <a:ext cx="7957226" cy="369332"/>
          </a:xfrm>
          <a:prstGeom prst="rect">
            <a:avLst/>
          </a:prstGeom>
          <a:noFill/>
        </p:spPr>
        <p:txBody>
          <a:bodyPr wrap="square" rtlCol="0">
            <a:spAutoFit/>
          </a:bodyPr>
          <a:lstStyle/>
          <a:p>
            <a:r>
              <a:rPr lang="en-US" u="sng" dirty="0">
                <a:latin typeface="Calibri" panose="020F0502020204030204" pitchFamily="34" charset="0"/>
                <a:cs typeface="Calibri" panose="020F0502020204030204" pitchFamily="34" charset="0"/>
              </a:rPr>
              <a:t>After meeting with a new participant, Shiloh takes the following steps</a:t>
            </a:r>
            <a:r>
              <a:rPr lang="en-US" dirty="0">
                <a:latin typeface="Calibri" panose="020F0502020204030204" pitchFamily="34" charset="0"/>
                <a:cs typeface="Calibri" panose="020F0502020204030204" pitchFamily="34" charset="0"/>
              </a:rPr>
              <a:t>:</a:t>
            </a:r>
          </a:p>
        </p:txBody>
      </p:sp>
      <p:sp>
        <p:nvSpPr>
          <p:cNvPr id="10" name="TextBox 9">
            <a:extLst>
              <a:ext uri="{FF2B5EF4-FFF2-40B4-BE49-F238E27FC236}">
                <a16:creationId xmlns:a16="http://schemas.microsoft.com/office/drawing/2014/main" id="{CCC11FF0-2143-4F1D-A653-395F8003941F}"/>
              </a:ext>
            </a:extLst>
          </p:cNvPr>
          <p:cNvSpPr txBox="1"/>
          <p:nvPr/>
        </p:nvSpPr>
        <p:spPr>
          <a:xfrm>
            <a:off x="2872903" y="2918979"/>
            <a:ext cx="7068765" cy="2031325"/>
          </a:xfrm>
          <a:prstGeom prst="rect">
            <a:avLst/>
          </a:prstGeom>
          <a:noFill/>
        </p:spPr>
        <p:txBody>
          <a:bodyPr wrap="square" rtlCol="0">
            <a:spAutoFit/>
          </a:bodyPr>
          <a:lstStyle/>
          <a:p>
            <a:pPr marL="285750" indent="-285750">
              <a:buFont typeface="Wingdings" panose="05000000000000000000" pitchFamily="2" charset="2"/>
              <a:buChar char="ü"/>
            </a:pPr>
            <a:r>
              <a:rPr lang="en-US" dirty="0">
                <a:latin typeface="Calibri" panose="020F0502020204030204" pitchFamily="34" charset="0"/>
                <a:cs typeface="Calibri" panose="020F0502020204030204" pitchFamily="34" charset="0"/>
              </a:rPr>
              <a:t>Logs into HMIS and selects the County of Orange agency view.</a:t>
            </a:r>
          </a:p>
          <a:p>
            <a:pPr marL="285750" indent="-285750">
              <a:buFont typeface="Wingdings" panose="05000000000000000000" pitchFamily="2" charset="2"/>
              <a:buChar char="ü"/>
            </a:pPr>
            <a:r>
              <a:rPr lang="en-US" dirty="0">
                <a:latin typeface="Calibri" panose="020F0502020204030204" pitchFamily="34" charset="0"/>
                <a:cs typeface="Calibri" panose="020F0502020204030204" pitchFamily="34" charset="0"/>
              </a:rPr>
              <a:t>Searches the participant by date of birth or last four of their SSN. </a:t>
            </a:r>
          </a:p>
          <a:p>
            <a:pPr marL="285750" indent="-285750">
              <a:buFont typeface="Wingdings" panose="05000000000000000000" pitchFamily="2" charset="2"/>
              <a:buChar char="ü"/>
            </a:pPr>
            <a:r>
              <a:rPr lang="en-US" dirty="0">
                <a:latin typeface="Calibri" panose="020F0502020204030204" pitchFamily="34" charset="0"/>
                <a:cs typeface="Calibri" panose="020F0502020204030204" pitchFamily="34" charset="0"/>
              </a:rPr>
              <a:t>Confirms they already have a profile and verifies their identifying information.</a:t>
            </a:r>
          </a:p>
          <a:p>
            <a:pPr marL="285750" indent="-285750">
              <a:buFont typeface="Wingdings" panose="05000000000000000000" pitchFamily="2" charset="2"/>
              <a:buChar char="ü"/>
            </a:pPr>
            <a:r>
              <a:rPr lang="en-US" dirty="0">
                <a:latin typeface="Calibri" panose="020F0502020204030204" pitchFamily="34" charset="0"/>
                <a:cs typeface="Calibri" panose="020F0502020204030204" pitchFamily="34" charset="0"/>
              </a:rPr>
              <a:t>Reviews the participant’s program history tab.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…The participant is </a:t>
            </a:r>
            <a:r>
              <a:rPr lang="en-US" u="sng" dirty="0">
                <a:latin typeface="Calibri" panose="020F0502020204030204" pitchFamily="34" charset="0"/>
                <a:cs typeface="Calibri" panose="020F0502020204030204" pitchFamily="34" charset="0"/>
              </a:rPr>
              <a:t>not</a:t>
            </a:r>
            <a:r>
              <a:rPr lang="en-US" dirty="0">
                <a:latin typeface="Calibri" panose="020F0502020204030204" pitchFamily="34" charset="0"/>
                <a:cs typeface="Calibri" panose="020F0502020204030204" pitchFamily="34" charset="0"/>
              </a:rPr>
              <a:t> enrolled in the Individual CES program. </a:t>
            </a:r>
          </a:p>
        </p:txBody>
      </p:sp>
      <p:pic>
        <p:nvPicPr>
          <p:cNvPr id="3" name="Graphic 2">
            <a:extLst>
              <a:ext uri="{FF2B5EF4-FFF2-40B4-BE49-F238E27FC236}">
                <a16:creationId xmlns:a16="http://schemas.microsoft.com/office/drawing/2014/main" id="{42D59F66-19D6-7F10-3A70-BC9555EFE49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514939" y="5538584"/>
            <a:ext cx="2824929" cy="1591606"/>
          </a:xfrm>
          <a:prstGeom prst="rect">
            <a:avLst/>
          </a:prstGeom>
        </p:spPr>
      </p:pic>
      <p:pic>
        <p:nvPicPr>
          <p:cNvPr id="5" name="Recorded Sound">
            <a:hlinkClick r:id="" action="ppaction://media"/>
            <a:extLst>
              <a:ext uri="{FF2B5EF4-FFF2-40B4-BE49-F238E27FC236}">
                <a16:creationId xmlns:a16="http://schemas.microsoft.com/office/drawing/2014/main" id="{9E6862BA-87A1-1CE9-66B5-CF563AAEDAA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99683" y="5470525"/>
            <a:ext cx="487363" cy="487363"/>
          </a:xfrm>
          <a:prstGeom prst="rect">
            <a:avLst/>
          </a:prstGeom>
        </p:spPr>
      </p:pic>
    </p:spTree>
    <p:extLst>
      <p:ext uri="{BB962C8B-B14F-4D97-AF65-F5344CB8AC3E}">
        <p14:creationId xmlns:p14="http://schemas.microsoft.com/office/powerpoint/2010/main" val="2549530322"/>
      </p:ext>
    </p:extLst>
  </p:cSld>
  <p:clrMapOvr>
    <a:masterClrMapping/>
  </p:clrMapOvr>
  <mc:AlternateContent xmlns:mc="http://schemas.openxmlformats.org/markup-compatibility/2006" xmlns:p14="http://schemas.microsoft.com/office/powerpoint/2010/main">
    <mc:Choice Requires="p14">
      <p:transition spd="slow" p14:dur="2000" advTm="37430"/>
    </mc:Choice>
    <mc:Fallback xmlns="">
      <p:transition spd="slow" advTm="37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20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0571A-F779-B961-EE19-BE37CCC6AC84}"/>
              </a:ext>
            </a:extLst>
          </p:cNvPr>
          <p:cNvSpPr>
            <a:spLocks noGrp="1"/>
          </p:cNvSpPr>
          <p:nvPr>
            <p:ph type="title"/>
          </p:nvPr>
        </p:nvSpPr>
        <p:spPr>
          <a:xfrm>
            <a:off x="2124132" y="523613"/>
            <a:ext cx="7729728" cy="594360"/>
          </a:xfrm>
        </p:spPr>
        <p:txBody>
          <a:bodyPr>
            <a:normAutofit fontScale="90000"/>
          </a:bodyPr>
          <a:lstStyle/>
          <a:p>
            <a:r>
              <a:rPr lang="en-US" dirty="0">
                <a:latin typeface="Calibri" panose="020F0502020204030204" pitchFamily="34" charset="0"/>
                <a:cs typeface="Calibri" panose="020F0502020204030204" pitchFamily="34" charset="0"/>
              </a:rPr>
              <a:t>PART 4: Sample scenario</a:t>
            </a:r>
          </a:p>
        </p:txBody>
      </p:sp>
      <p:pic>
        <p:nvPicPr>
          <p:cNvPr id="7" name="Graphic 6" descr="Man in a polo shirt">
            <a:extLst>
              <a:ext uri="{FF2B5EF4-FFF2-40B4-BE49-F238E27FC236}">
                <a16:creationId xmlns:a16="http://schemas.microsoft.com/office/drawing/2014/main" id="{0864A038-234A-4499-699B-A0F81B67B58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5693" y="2225100"/>
            <a:ext cx="1381125" cy="4333875"/>
          </a:xfrm>
          <a:prstGeom prst="rect">
            <a:avLst/>
          </a:prstGeom>
        </p:spPr>
      </p:pic>
      <p:sp>
        <p:nvSpPr>
          <p:cNvPr id="10" name="TextBox 9">
            <a:extLst>
              <a:ext uri="{FF2B5EF4-FFF2-40B4-BE49-F238E27FC236}">
                <a16:creationId xmlns:a16="http://schemas.microsoft.com/office/drawing/2014/main" id="{CCC11FF0-2143-4F1D-A653-395F8003941F}"/>
              </a:ext>
            </a:extLst>
          </p:cNvPr>
          <p:cNvSpPr txBox="1"/>
          <p:nvPr/>
        </p:nvSpPr>
        <p:spPr>
          <a:xfrm>
            <a:off x="2295727" y="1527243"/>
            <a:ext cx="8073958" cy="1200329"/>
          </a:xfrm>
          <a:prstGeom prst="rect">
            <a:avLst/>
          </a:prstGeom>
          <a:noFill/>
        </p:spPr>
        <p:txBody>
          <a:bodyPr wrap="square" rtlCol="0">
            <a:spAutoFit/>
          </a:bodyPr>
          <a:lstStyle/>
          <a:p>
            <a:pPr marL="285750" indent="-285750">
              <a:buFont typeface="Wingdings" panose="05000000000000000000" pitchFamily="2" charset="2"/>
              <a:buChar char="ü"/>
            </a:pPr>
            <a:r>
              <a:rPr lang="en-US" u="sng" dirty="0">
                <a:latin typeface="Calibri" panose="020F0502020204030204" pitchFamily="34" charset="0"/>
                <a:cs typeface="Calibri" panose="020F0502020204030204" pitchFamily="34" charset="0"/>
              </a:rPr>
              <a:t>Shiloh begins to complete the ICES enrollment.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Shiloh knows that the field, “</a:t>
            </a:r>
            <a:r>
              <a:rPr lang="en-US" b="1" i="1" dirty="0">
                <a:latin typeface="Calibri" panose="020F0502020204030204" pitchFamily="34" charset="0"/>
                <a:cs typeface="Calibri" panose="020F0502020204030204" pitchFamily="34" charset="0"/>
              </a:rPr>
              <a:t>approximate date the current episode of homelessness began</a:t>
            </a:r>
            <a:r>
              <a:rPr lang="en-US" dirty="0">
                <a:latin typeface="Calibri" panose="020F0502020204030204" pitchFamily="34" charset="0"/>
                <a:cs typeface="Calibri" panose="020F0502020204030204" pitchFamily="34" charset="0"/>
              </a:rPr>
              <a:t>,’ is important for the participant’s prioritization on the Community Queue. </a:t>
            </a:r>
          </a:p>
        </p:txBody>
      </p:sp>
      <p:sp>
        <p:nvSpPr>
          <p:cNvPr id="3" name="TextBox 2">
            <a:extLst>
              <a:ext uri="{FF2B5EF4-FFF2-40B4-BE49-F238E27FC236}">
                <a16:creationId xmlns:a16="http://schemas.microsoft.com/office/drawing/2014/main" id="{872E4504-14E1-0A6E-6DE1-D665EDAE7B32}"/>
              </a:ext>
            </a:extLst>
          </p:cNvPr>
          <p:cNvSpPr txBox="1"/>
          <p:nvPr/>
        </p:nvSpPr>
        <p:spPr>
          <a:xfrm>
            <a:off x="2295727" y="2899880"/>
            <a:ext cx="8472791" cy="2819362"/>
          </a:xfrm>
          <a:prstGeom prst="rect">
            <a:avLst/>
          </a:prstGeom>
          <a:noFill/>
        </p:spPr>
        <p:txBody>
          <a:bodyPr wrap="square" rtlCol="0">
            <a:spAutoFit/>
          </a:bodyPr>
          <a:lstStyle/>
          <a:p>
            <a:r>
              <a:rPr lang="en-US" u="sng" dirty="0">
                <a:latin typeface="Calibri" panose="020F0502020204030204" pitchFamily="34" charset="0"/>
                <a:cs typeface="Calibri" panose="020F0502020204030204" pitchFamily="34" charset="0"/>
              </a:rPr>
              <a:t>During their meeting, Shiloh asked the following questions</a:t>
            </a:r>
            <a:r>
              <a:rPr lang="en-US" dirty="0">
                <a:latin typeface="Calibri" panose="020F0502020204030204" pitchFamily="34" charset="0"/>
                <a:cs typeface="Calibri" panose="020F0502020204030204" pitchFamily="34" charset="0"/>
              </a:rPr>
              <a:t>:</a:t>
            </a:r>
          </a:p>
          <a:p>
            <a:pPr marL="342900" indent="-342900">
              <a:lnSpc>
                <a:spcPct val="150000"/>
              </a:lnSpc>
              <a:buFont typeface="+mj-lt"/>
              <a:buAutoNum type="arabicPeriod"/>
            </a:pPr>
            <a:r>
              <a:rPr lang="en-US" i="1" dirty="0">
                <a:latin typeface="Calibri" panose="020F0502020204030204" pitchFamily="34" charset="0"/>
                <a:cs typeface="Calibri" panose="020F0502020204030204" pitchFamily="34" charset="0"/>
              </a:rPr>
              <a:t>What month/year did you first become homeless</a:t>
            </a:r>
            <a:r>
              <a:rPr lang="en-US" dirty="0">
                <a:latin typeface="Calibri" panose="020F0502020204030204" pitchFamily="34" charset="0"/>
                <a:cs typeface="Calibri" panose="020F0502020204030204" pitchFamily="34" charset="0"/>
              </a:rPr>
              <a:t>?</a:t>
            </a:r>
          </a:p>
          <a:p>
            <a:pPr marL="342900" indent="-342900">
              <a:lnSpc>
                <a:spcPct val="150000"/>
              </a:lnSpc>
              <a:buFont typeface="+mj-lt"/>
              <a:buAutoNum type="arabicPeriod"/>
            </a:pPr>
            <a:r>
              <a:rPr lang="en-US" i="1" dirty="0">
                <a:latin typeface="Calibri" panose="020F0502020204030204" pitchFamily="34" charset="0"/>
                <a:cs typeface="Calibri" panose="020F0502020204030204" pitchFamily="34" charset="0"/>
              </a:rPr>
              <a:t>In the past three years, have you ever stayed in a place that wasn’t the street or a shelter, such as a friend’s house or a motel?</a:t>
            </a:r>
            <a:r>
              <a:rPr lang="en-US" dirty="0">
                <a:latin typeface="Calibri" panose="020F0502020204030204" pitchFamily="34" charset="0"/>
                <a:cs typeface="Calibri" panose="020F0502020204030204" pitchFamily="34" charset="0"/>
              </a:rPr>
              <a:t> </a:t>
            </a:r>
          </a:p>
          <a:p>
            <a:pPr marL="342900" indent="-342900">
              <a:lnSpc>
                <a:spcPct val="150000"/>
              </a:lnSpc>
              <a:buFont typeface="+mj-lt"/>
              <a:buAutoNum type="arabicPeriod"/>
            </a:pPr>
            <a:r>
              <a:rPr lang="en-US" dirty="0">
                <a:latin typeface="Calibri" panose="020F0502020204030204" pitchFamily="34" charset="0"/>
                <a:cs typeface="Calibri" panose="020F0502020204030204" pitchFamily="34" charset="0"/>
              </a:rPr>
              <a:t>If they say </a:t>
            </a:r>
            <a:r>
              <a:rPr lang="en-US" b="1" u="sng" dirty="0">
                <a:latin typeface="Calibri" panose="020F0502020204030204" pitchFamily="34" charset="0"/>
                <a:cs typeface="Calibri" panose="020F0502020204030204" pitchFamily="34" charset="0"/>
              </a:rPr>
              <a:t>YES</a:t>
            </a:r>
            <a:r>
              <a:rPr lang="en-US" dirty="0">
                <a:latin typeface="Calibri" panose="020F0502020204030204" pitchFamily="34" charset="0"/>
                <a:cs typeface="Calibri" panose="020F0502020204030204" pitchFamily="34" charset="0"/>
              </a:rPr>
              <a:t>, Shiloh also asks…</a:t>
            </a:r>
          </a:p>
          <a:p>
            <a:pPr marL="800100" lvl="1" indent="-342900">
              <a:lnSpc>
                <a:spcPct val="150000"/>
              </a:lnSpc>
              <a:buFont typeface="Arial" panose="020B0604020202020204" pitchFamily="34" charset="0"/>
              <a:buChar char="•"/>
            </a:pPr>
            <a:r>
              <a:rPr lang="en-US" i="1" dirty="0">
                <a:latin typeface="Calibri" panose="020F0502020204030204" pitchFamily="34" charset="0"/>
                <a:cs typeface="Calibri" panose="020F0502020204030204" pitchFamily="34" charset="0"/>
              </a:rPr>
              <a:t>When did that happen and for how many nights?</a:t>
            </a:r>
          </a:p>
          <a:p>
            <a:pPr marL="800100" lvl="1" indent="-342900">
              <a:lnSpc>
                <a:spcPct val="150000"/>
              </a:lnSpc>
              <a:buFont typeface="Arial" panose="020B0604020202020204" pitchFamily="34" charset="0"/>
              <a:buChar char="•"/>
            </a:pPr>
            <a:r>
              <a:rPr lang="en-US" i="1" dirty="0">
                <a:latin typeface="Calibri" panose="020F0502020204030204" pitchFamily="34" charset="0"/>
                <a:cs typeface="Calibri" panose="020F0502020204030204" pitchFamily="34" charset="0"/>
              </a:rPr>
              <a:t>Did you pay for your stay?</a:t>
            </a:r>
          </a:p>
        </p:txBody>
      </p:sp>
      <p:pic>
        <p:nvPicPr>
          <p:cNvPr id="4" name="Graphic 3">
            <a:extLst>
              <a:ext uri="{FF2B5EF4-FFF2-40B4-BE49-F238E27FC236}">
                <a16:creationId xmlns:a16="http://schemas.microsoft.com/office/drawing/2014/main" id="{A60BC810-C3E8-6AA7-CE4A-F9732BC33D9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61709" y="5538584"/>
            <a:ext cx="2824929" cy="1591606"/>
          </a:xfrm>
          <a:prstGeom prst="rect">
            <a:avLst/>
          </a:prstGeom>
        </p:spPr>
      </p:pic>
      <p:pic>
        <p:nvPicPr>
          <p:cNvPr id="5" name="Recorded Sound">
            <a:hlinkClick r:id="" action="ppaction://media"/>
            <a:extLst>
              <a:ext uri="{FF2B5EF4-FFF2-40B4-BE49-F238E27FC236}">
                <a16:creationId xmlns:a16="http://schemas.microsoft.com/office/drawing/2014/main" id="{4C7576DE-68F9-377E-76F0-A54C4658B9F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50029" y="5475560"/>
            <a:ext cx="487363" cy="487363"/>
          </a:xfrm>
          <a:prstGeom prst="rect">
            <a:avLst/>
          </a:prstGeom>
        </p:spPr>
      </p:pic>
    </p:spTree>
    <p:extLst>
      <p:ext uri="{BB962C8B-B14F-4D97-AF65-F5344CB8AC3E}">
        <p14:creationId xmlns:p14="http://schemas.microsoft.com/office/powerpoint/2010/main" val="727519154"/>
      </p:ext>
    </p:extLst>
  </p:cSld>
  <p:clrMapOvr>
    <a:masterClrMapping/>
  </p:clrMapOvr>
  <mc:AlternateContent xmlns:mc="http://schemas.openxmlformats.org/markup-compatibility/2006" xmlns:p14="http://schemas.microsoft.com/office/powerpoint/2010/main">
    <mc:Choice Requires="p14">
      <p:transition spd="slow" p14:dur="2000" advTm="39391"/>
    </mc:Choice>
    <mc:Fallback xmlns="">
      <p:transition spd="slow" advTm="39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39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0571A-F779-B961-EE19-BE37CCC6AC84}"/>
              </a:ext>
            </a:extLst>
          </p:cNvPr>
          <p:cNvSpPr>
            <a:spLocks noGrp="1"/>
          </p:cNvSpPr>
          <p:nvPr>
            <p:ph type="title"/>
          </p:nvPr>
        </p:nvSpPr>
        <p:spPr>
          <a:xfrm>
            <a:off x="2124132" y="523613"/>
            <a:ext cx="7729728" cy="594360"/>
          </a:xfrm>
        </p:spPr>
        <p:txBody>
          <a:bodyPr>
            <a:normAutofit fontScale="90000"/>
          </a:bodyPr>
          <a:lstStyle/>
          <a:p>
            <a:r>
              <a:rPr lang="en-US" dirty="0">
                <a:latin typeface="Calibri" panose="020F0502020204030204" pitchFamily="34" charset="0"/>
                <a:cs typeface="Calibri" panose="020F0502020204030204" pitchFamily="34" charset="0"/>
              </a:rPr>
              <a:t>PART 4: Sample scenario</a:t>
            </a:r>
          </a:p>
        </p:txBody>
      </p:sp>
      <p:pic>
        <p:nvPicPr>
          <p:cNvPr id="7" name="Graphic 6" descr="Man in a polo shirt">
            <a:extLst>
              <a:ext uri="{FF2B5EF4-FFF2-40B4-BE49-F238E27FC236}">
                <a16:creationId xmlns:a16="http://schemas.microsoft.com/office/drawing/2014/main" id="{0864A038-234A-4499-699B-A0F81B67B58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5693" y="2225100"/>
            <a:ext cx="1381125" cy="4333875"/>
          </a:xfrm>
          <a:prstGeom prst="rect">
            <a:avLst/>
          </a:prstGeom>
        </p:spPr>
      </p:pic>
      <p:sp>
        <p:nvSpPr>
          <p:cNvPr id="4" name="TextBox 3">
            <a:extLst>
              <a:ext uri="{FF2B5EF4-FFF2-40B4-BE49-F238E27FC236}">
                <a16:creationId xmlns:a16="http://schemas.microsoft.com/office/drawing/2014/main" id="{B52B3E15-66F1-F210-0341-5636E616BB96}"/>
              </a:ext>
            </a:extLst>
          </p:cNvPr>
          <p:cNvSpPr txBox="1"/>
          <p:nvPr/>
        </p:nvSpPr>
        <p:spPr>
          <a:xfrm>
            <a:off x="2124132" y="1750978"/>
            <a:ext cx="9144000" cy="369332"/>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The participant then shared the following homeless history:</a:t>
            </a:r>
          </a:p>
        </p:txBody>
      </p:sp>
      <p:sp>
        <p:nvSpPr>
          <p:cNvPr id="5" name="TextBox 4">
            <a:extLst>
              <a:ext uri="{FF2B5EF4-FFF2-40B4-BE49-F238E27FC236}">
                <a16:creationId xmlns:a16="http://schemas.microsoft.com/office/drawing/2014/main" id="{90F9945C-8E29-DE25-EE1D-508A514B2718}"/>
              </a:ext>
            </a:extLst>
          </p:cNvPr>
          <p:cNvSpPr txBox="1"/>
          <p:nvPr/>
        </p:nvSpPr>
        <p:spPr>
          <a:xfrm>
            <a:off x="2124132" y="2214706"/>
            <a:ext cx="9325323" cy="1077218"/>
          </a:xfrm>
          <a:prstGeom prst="rect">
            <a:avLst/>
          </a:prstGeom>
          <a:noFill/>
        </p:spPr>
        <p:txBody>
          <a:bodyPr wrap="square" rtlCol="0">
            <a:spAutoFit/>
          </a:bodyPr>
          <a:lstStyle/>
          <a:p>
            <a:r>
              <a:rPr lang="en-US" sz="1600" i="1" dirty="0">
                <a:latin typeface="Calibri" panose="020F0502020204030204" pitchFamily="34" charset="0"/>
                <a:cs typeface="Calibri" panose="020F0502020204030204" pitchFamily="34" charset="0"/>
              </a:rPr>
              <a:t>“I have been homeless since September of 2021, when I lost my job and my mom, who I was living with. I have tried to stay off the street and stay with friends when I can but never for more than two or three nights. I have not been able to stay in motel more than a night or two either. I have not stayed anywhere but the street for the past few months.”</a:t>
            </a:r>
          </a:p>
        </p:txBody>
      </p:sp>
      <p:pic>
        <p:nvPicPr>
          <p:cNvPr id="9" name="Picture 8">
            <a:extLst>
              <a:ext uri="{FF2B5EF4-FFF2-40B4-BE49-F238E27FC236}">
                <a16:creationId xmlns:a16="http://schemas.microsoft.com/office/drawing/2014/main" id="{3B9C4713-69B5-7189-7C54-59796102BA46}"/>
              </a:ext>
            </a:extLst>
          </p:cNvPr>
          <p:cNvPicPr>
            <a:picLocks noChangeAspect="1"/>
          </p:cNvPicPr>
          <p:nvPr/>
        </p:nvPicPr>
        <p:blipFill>
          <a:blip r:embed="rId6"/>
          <a:stretch>
            <a:fillRect/>
          </a:stretch>
        </p:blipFill>
        <p:spPr>
          <a:xfrm>
            <a:off x="2261153" y="3701595"/>
            <a:ext cx="6941213" cy="2139862"/>
          </a:xfrm>
          <a:prstGeom prst="rect">
            <a:avLst/>
          </a:prstGeom>
        </p:spPr>
      </p:pic>
      <p:sp>
        <p:nvSpPr>
          <p:cNvPr id="11" name="Arrow: Left 10">
            <a:extLst>
              <a:ext uri="{FF2B5EF4-FFF2-40B4-BE49-F238E27FC236}">
                <a16:creationId xmlns:a16="http://schemas.microsoft.com/office/drawing/2014/main" id="{2B540E4C-42ED-2172-0B1D-BC1002B8B076}"/>
              </a:ext>
            </a:extLst>
          </p:cNvPr>
          <p:cNvSpPr/>
          <p:nvPr/>
        </p:nvSpPr>
        <p:spPr>
          <a:xfrm>
            <a:off x="8492247" y="4017523"/>
            <a:ext cx="291830" cy="21887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Left 11">
            <a:extLst>
              <a:ext uri="{FF2B5EF4-FFF2-40B4-BE49-F238E27FC236}">
                <a16:creationId xmlns:a16="http://schemas.microsoft.com/office/drawing/2014/main" id="{1B6DF995-43B7-2A9C-323C-5346E4B04194}"/>
              </a:ext>
            </a:extLst>
          </p:cNvPr>
          <p:cNvSpPr/>
          <p:nvPr/>
        </p:nvSpPr>
        <p:spPr>
          <a:xfrm>
            <a:off x="8498730" y="4345021"/>
            <a:ext cx="291830" cy="21887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Left 12">
            <a:extLst>
              <a:ext uri="{FF2B5EF4-FFF2-40B4-BE49-F238E27FC236}">
                <a16:creationId xmlns:a16="http://schemas.microsoft.com/office/drawing/2014/main" id="{33AC9314-5561-70DC-3105-F31C1C6FF4A7}"/>
              </a:ext>
            </a:extLst>
          </p:cNvPr>
          <p:cNvSpPr/>
          <p:nvPr/>
        </p:nvSpPr>
        <p:spPr>
          <a:xfrm>
            <a:off x="6045739" y="4662090"/>
            <a:ext cx="291830" cy="21887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Left 13">
            <a:extLst>
              <a:ext uri="{FF2B5EF4-FFF2-40B4-BE49-F238E27FC236}">
                <a16:creationId xmlns:a16="http://schemas.microsoft.com/office/drawing/2014/main" id="{6164E08D-7949-2F5A-4CBC-F61BAD877B84}"/>
              </a:ext>
            </a:extLst>
          </p:cNvPr>
          <p:cNvSpPr/>
          <p:nvPr/>
        </p:nvSpPr>
        <p:spPr>
          <a:xfrm>
            <a:off x="8498730" y="5068919"/>
            <a:ext cx="291830" cy="21887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Left 14">
            <a:extLst>
              <a:ext uri="{FF2B5EF4-FFF2-40B4-BE49-F238E27FC236}">
                <a16:creationId xmlns:a16="http://schemas.microsoft.com/office/drawing/2014/main" id="{6E1C0BFE-07DD-1581-D6B6-D9E8D8F89D45}"/>
              </a:ext>
            </a:extLst>
          </p:cNvPr>
          <p:cNvSpPr/>
          <p:nvPr/>
        </p:nvSpPr>
        <p:spPr>
          <a:xfrm>
            <a:off x="8498730" y="5520442"/>
            <a:ext cx="291830" cy="21887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0E875A03-AFBA-380A-1E83-ED7E798C8E5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506400" y="5538584"/>
            <a:ext cx="2824929" cy="1591606"/>
          </a:xfrm>
          <a:prstGeom prst="rect">
            <a:avLst/>
          </a:prstGeom>
        </p:spPr>
      </p:pic>
      <p:pic>
        <p:nvPicPr>
          <p:cNvPr id="6" name="Recorded Sound">
            <a:hlinkClick r:id="" action="ppaction://media"/>
            <a:extLst>
              <a:ext uri="{FF2B5EF4-FFF2-40B4-BE49-F238E27FC236}">
                <a16:creationId xmlns:a16="http://schemas.microsoft.com/office/drawing/2014/main" id="{AB8F669A-884A-3147-D6BF-69C499760E3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05773" y="5495632"/>
            <a:ext cx="487363" cy="487363"/>
          </a:xfrm>
          <a:prstGeom prst="rect">
            <a:avLst/>
          </a:prstGeom>
        </p:spPr>
      </p:pic>
    </p:spTree>
    <p:extLst>
      <p:ext uri="{BB962C8B-B14F-4D97-AF65-F5344CB8AC3E}">
        <p14:creationId xmlns:p14="http://schemas.microsoft.com/office/powerpoint/2010/main" val="3979831711"/>
      </p:ext>
    </p:extLst>
  </p:cSld>
  <p:clrMapOvr>
    <a:masterClrMapping/>
  </p:clrMapOvr>
  <mc:AlternateContent xmlns:mc="http://schemas.openxmlformats.org/markup-compatibility/2006" xmlns:p14="http://schemas.microsoft.com/office/powerpoint/2010/main">
    <mc:Choice Requires="p14">
      <p:transition spd="slow" p14:dur="2000" advTm="27455"/>
    </mc:Choice>
    <mc:Fallback xmlns="">
      <p:transition spd="slow" advTm="27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45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0571A-F779-B961-EE19-BE37CCC6AC84}"/>
              </a:ext>
            </a:extLst>
          </p:cNvPr>
          <p:cNvSpPr>
            <a:spLocks noGrp="1"/>
          </p:cNvSpPr>
          <p:nvPr>
            <p:ph type="title"/>
          </p:nvPr>
        </p:nvSpPr>
        <p:spPr>
          <a:xfrm>
            <a:off x="2124132" y="523613"/>
            <a:ext cx="7729728" cy="594360"/>
          </a:xfrm>
        </p:spPr>
        <p:txBody>
          <a:bodyPr>
            <a:normAutofit fontScale="90000"/>
          </a:bodyPr>
          <a:lstStyle/>
          <a:p>
            <a:r>
              <a:rPr lang="en-US" dirty="0">
                <a:latin typeface="Calibri" panose="020F0502020204030204" pitchFamily="34" charset="0"/>
                <a:cs typeface="Calibri" panose="020F0502020204030204" pitchFamily="34" charset="0"/>
              </a:rPr>
              <a:t>PART 4: Sample scenario</a:t>
            </a:r>
          </a:p>
        </p:txBody>
      </p:sp>
      <p:pic>
        <p:nvPicPr>
          <p:cNvPr id="7" name="Graphic 6" descr="Man in a polo shirt">
            <a:extLst>
              <a:ext uri="{FF2B5EF4-FFF2-40B4-BE49-F238E27FC236}">
                <a16:creationId xmlns:a16="http://schemas.microsoft.com/office/drawing/2014/main" id="{0864A038-234A-4499-699B-A0F81B67B58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5693" y="2225100"/>
            <a:ext cx="1381125" cy="4333875"/>
          </a:xfrm>
          <a:prstGeom prst="rect">
            <a:avLst/>
          </a:prstGeom>
        </p:spPr>
      </p:pic>
      <p:sp>
        <p:nvSpPr>
          <p:cNvPr id="4" name="TextBox 3">
            <a:extLst>
              <a:ext uri="{FF2B5EF4-FFF2-40B4-BE49-F238E27FC236}">
                <a16:creationId xmlns:a16="http://schemas.microsoft.com/office/drawing/2014/main" id="{4DEFD86C-D127-4390-6DA2-64E8A166CED2}"/>
              </a:ext>
            </a:extLst>
          </p:cNvPr>
          <p:cNvSpPr txBox="1"/>
          <p:nvPr/>
        </p:nvSpPr>
        <p:spPr>
          <a:xfrm>
            <a:off x="1889598" y="1454463"/>
            <a:ext cx="9906709" cy="2862322"/>
          </a:xfrm>
          <a:prstGeom prst="rect">
            <a:avLst/>
          </a:prstGeom>
          <a:noFill/>
        </p:spPr>
        <p:txBody>
          <a:bodyPr wrap="square">
            <a:spAutoFit/>
          </a:bodyPr>
          <a:lstStyle/>
          <a:p>
            <a:r>
              <a:rPr lang="en-US" dirty="0">
                <a:latin typeface="Calibri" panose="020F0502020204030204" pitchFamily="34" charset="0"/>
                <a:cs typeface="Calibri" panose="020F0502020204030204" pitchFamily="34" charset="0"/>
              </a:rPr>
              <a:t>Shiloh also collects information from the participant about any disabilities, income sources, and insurance…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During their meeting, the participant also expressed some mobility concerns and believes they are permanently disabled – they also want to get a walker.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Shiloh marks yes for </a:t>
            </a:r>
            <a:r>
              <a:rPr lang="en-US" i="1" dirty="0">
                <a:latin typeface="Calibri" panose="020F0502020204030204" pitchFamily="34" charset="0"/>
                <a:cs typeface="Calibri" panose="020F0502020204030204" pitchFamily="34" charset="0"/>
              </a:rPr>
              <a:t>Disabling Condition </a:t>
            </a:r>
            <a:r>
              <a:rPr lang="en-US" dirty="0">
                <a:latin typeface="Calibri" panose="020F0502020204030204" pitchFamily="34" charset="0"/>
                <a:cs typeface="Calibri" panose="020F0502020204030204" pitchFamily="34" charset="0"/>
              </a:rPr>
              <a:t>and for </a:t>
            </a:r>
            <a:r>
              <a:rPr lang="en-US" i="1" dirty="0">
                <a:latin typeface="Calibri" panose="020F0502020204030204" pitchFamily="34" charset="0"/>
                <a:cs typeface="Calibri" panose="020F0502020204030204" pitchFamily="34" charset="0"/>
              </a:rPr>
              <a:t>Physical Disability.</a:t>
            </a:r>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He assists the participant with making an appointment at a local clinic to be evaluated for their mobility concerns and to have the clinician complete a disability verification.</a:t>
            </a:r>
          </a:p>
        </p:txBody>
      </p:sp>
      <p:pic>
        <p:nvPicPr>
          <p:cNvPr id="5" name="Picture 4">
            <a:extLst>
              <a:ext uri="{FF2B5EF4-FFF2-40B4-BE49-F238E27FC236}">
                <a16:creationId xmlns:a16="http://schemas.microsoft.com/office/drawing/2014/main" id="{A75F3CA7-4DE5-7700-2E3F-2E893FE7515C}"/>
              </a:ext>
            </a:extLst>
          </p:cNvPr>
          <p:cNvPicPr>
            <a:picLocks noChangeAspect="1"/>
          </p:cNvPicPr>
          <p:nvPr/>
        </p:nvPicPr>
        <p:blipFill>
          <a:blip r:embed="rId6"/>
          <a:stretch>
            <a:fillRect/>
          </a:stretch>
        </p:blipFill>
        <p:spPr>
          <a:xfrm>
            <a:off x="2124132" y="4853115"/>
            <a:ext cx="8488197" cy="1587582"/>
          </a:xfrm>
          <a:prstGeom prst="rect">
            <a:avLst/>
          </a:prstGeom>
        </p:spPr>
      </p:pic>
      <p:pic>
        <p:nvPicPr>
          <p:cNvPr id="8" name="Graphic 7">
            <a:extLst>
              <a:ext uri="{FF2B5EF4-FFF2-40B4-BE49-F238E27FC236}">
                <a16:creationId xmlns:a16="http://schemas.microsoft.com/office/drawing/2014/main" id="{85CC08B0-2449-1EF6-2CDF-A733BB8C91C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853860" y="-229920"/>
            <a:ext cx="2392365" cy="1347893"/>
          </a:xfrm>
          <a:prstGeom prst="rect">
            <a:avLst/>
          </a:prstGeom>
        </p:spPr>
      </p:pic>
      <p:pic>
        <p:nvPicPr>
          <p:cNvPr id="3" name="Recorded Sound">
            <a:hlinkClick r:id="" action="ppaction://media"/>
            <a:extLst>
              <a:ext uri="{FF2B5EF4-FFF2-40B4-BE49-F238E27FC236}">
                <a16:creationId xmlns:a16="http://schemas.microsoft.com/office/drawing/2014/main" id="{9504290D-5673-677B-E3E3-ED05360359D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22591" y="6071612"/>
            <a:ext cx="487363" cy="487363"/>
          </a:xfrm>
          <a:prstGeom prst="rect">
            <a:avLst/>
          </a:prstGeom>
        </p:spPr>
      </p:pic>
    </p:spTree>
    <p:extLst>
      <p:ext uri="{BB962C8B-B14F-4D97-AF65-F5344CB8AC3E}">
        <p14:creationId xmlns:p14="http://schemas.microsoft.com/office/powerpoint/2010/main" val="2402134169"/>
      </p:ext>
    </p:extLst>
  </p:cSld>
  <p:clrMapOvr>
    <a:masterClrMapping/>
  </p:clrMapOvr>
  <mc:AlternateContent xmlns:mc="http://schemas.openxmlformats.org/markup-compatibility/2006" xmlns:p14="http://schemas.microsoft.com/office/powerpoint/2010/main">
    <mc:Choice Requires="p14">
      <p:transition spd="slow" p14:dur="2000" advTm="31728"/>
    </mc:Choice>
    <mc:Fallback xmlns="">
      <p:transition spd="slow" advTm="31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7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0571A-F779-B961-EE19-BE37CCC6AC84}"/>
              </a:ext>
            </a:extLst>
          </p:cNvPr>
          <p:cNvSpPr>
            <a:spLocks noGrp="1"/>
          </p:cNvSpPr>
          <p:nvPr>
            <p:ph type="title"/>
          </p:nvPr>
        </p:nvSpPr>
        <p:spPr>
          <a:xfrm>
            <a:off x="2124132" y="523613"/>
            <a:ext cx="7729728" cy="594360"/>
          </a:xfrm>
        </p:spPr>
        <p:txBody>
          <a:bodyPr>
            <a:normAutofit fontScale="90000"/>
          </a:bodyPr>
          <a:lstStyle/>
          <a:p>
            <a:r>
              <a:rPr lang="en-US" dirty="0">
                <a:latin typeface="Calibri" panose="020F0502020204030204" pitchFamily="34" charset="0"/>
                <a:cs typeface="Calibri" panose="020F0502020204030204" pitchFamily="34" charset="0"/>
              </a:rPr>
              <a:t>PART 4: Sample scenario</a:t>
            </a:r>
          </a:p>
        </p:txBody>
      </p:sp>
      <p:pic>
        <p:nvPicPr>
          <p:cNvPr id="7" name="Graphic 6" descr="Man in a polo shirt">
            <a:extLst>
              <a:ext uri="{FF2B5EF4-FFF2-40B4-BE49-F238E27FC236}">
                <a16:creationId xmlns:a16="http://schemas.microsoft.com/office/drawing/2014/main" id="{0864A038-234A-4499-699B-A0F81B67B58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5693" y="2225100"/>
            <a:ext cx="1381125" cy="4333875"/>
          </a:xfrm>
          <a:prstGeom prst="rect">
            <a:avLst/>
          </a:prstGeom>
        </p:spPr>
      </p:pic>
      <p:sp>
        <p:nvSpPr>
          <p:cNvPr id="3" name="TextBox 2">
            <a:extLst>
              <a:ext uri="{FF2B5EF4-FFF2-40B4-BE49-F238E27FC236}">
                <a16:creationId xmlns:a16="http://schemas.microsoft.com/office/drawing/2014/main" id="{147932D1-9E88-1F74-E516-37DD96034E68}"/>
              </a:ext>
            </a:extLst>
          </p:cNvPr>
          <p:cNvSpPr txBox="1"/>
          <p:nvPr/>
        </p:nvSpPr>
        <p:spPr>
          <a:xfrm>
            <a:off x="1605064" y="1684231"/>
            <a:ext cx="8073958" cy="646331"/>
          </a:xfrm>
          <a:prstGeom prst="rect">
            <a:avLst/>
          </a:prstGeom>
          <a:noFill/>
        </p:spPr>
        <p:txBody>
          <a:bodyPr wrap="square" rtlCol="0">
            <a:spAutoFit/>
          </a:bodyPr>
          <a:lstStyle/>
          <a:p>
            <a:pPr marL="285750" indent="-285750">
              <a:buFont typeface="Wingdings" panose="05000000000000000000" pitchFamily="2" charset="2"/>
              <a:buChar char="ü"/>
            </a:pPr>
            <a:r>
              <a:rPr lang="en-US" u="sng" dirty="0">
                <a:latin typeface="Calibri" panose="020F0502020204030204" pitchFamily="34" charset="0"/>
                <a:cs typeface="Calibri" panose="020F0502020204030204" pitchFamily="34" charset="0"/>
              </a:rPr>
              <a:t>Shiloh Uploads a Literal Homeless Verification </a:t>
            </a:r>
          </a:p>
          <a:p>
            <a:endParaRPr lang="en-US"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9175F767-04D4-2F13-C241-453A86A241C4}"/>
              </a:ext>
            </a:extLst>
          </p:cNvPr>
          <p:cNvSpPr txBox="1"/>
          <p:nvPr/>
        </p:nvSpPr>
        <p:spPr>
          <a:xfrm>
            <a:off x="1922459" y="2229970"/>
            <a:ext cx="5490017" cy="3693319"/>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Using the Agency Third-Party Verification form, Shiloh records a timeline of the participant’s self-reported homeless history.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Since Shiloh enrolled the participant in July of 2024 and it is now September 2024, he can only verify for those three months.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Shiloh tells the participant to reach out to anyone who can confirm their history of homelessness for the past 3 years.</a:t>
            </a:r>
          </a:p>
          <a:p>
            <a:endParaRPr lang="en-US" sz="1200" i="1" dirty="0">
              <a:latin typeface="Calibri" panose="020F0502020204030204" pitchFamily="34" charset="0"/>
              <a:cs typeface="Calibri" panose="020F0502020204030204" pitchFamily="34" charset="0"/>
            </a:endParaRPr>
          </a:p>
          <a:p>
            <a:r>
              <a:rPr lang="en-US" sz="1200" dirty="0">
                <a:latin typeface="Calibri" panose="020F0502020204030204" pitchFamily="34" charset="0"/>
                <a:cs typeface="Calibri" panose="020F0502020204030204" pitchFamily="34" charset="0"/>
              </a:rPr>
              <a:t>The couch surfing episodes were less than seven nights, so no breaks in homelessness occurred.***</a:t>
            </a:r>
            <a:endParaRPr lang="en-US" dirty="0">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C483F29A-8148-5CCF-2A65-E4B1467C4359}"/>
              </a:ext>
            </a:extLst>
          </p:cNvPr>
          <p:cNvPicPr>
            <a:picLocks noChangeAspect="1"/>
          </p:cNvPicPr>
          <p:nvPr/>
        </p:nvPicPr>
        <p:blipFill>
          <a:blip r:embed="rId6"/>
          <a:stretch>
            <a:fillRect/>
          </a:stretch>
        </p:blipFill>
        <p:spPr>
          <a:xfrm>
            <a:off x="7711167" y="1204955"/>
            <a:ext cx="4285386" cy="5558802"/>
          </a:xfrm>
          <a:prstGeom prst="rect">
            <a:avLst/>
          </a:prstGeom>
        </p:spPr>
      </p:pic>
      <p:pic>
        <p:nvPicPr>
          <p:cNvPr id="5" name="Graphic 4">
            <a:extLst>
              <a:ext uri="{FF2B5EF4-FFF2-40B4-BE49-F238E27FC236}">
                <a16:creationId xmlns:a16="http://schemas.microsoft.com/office/drawing/2014/main" id="{49C559F5-94AE-6551-D6B4-4F43C798817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57299" y="-114525"/>
            <a:ext cx="2337945" cy="1317232"/>
          </a:xfrm>
          <a:prstGeom prst="rect">
            <a:avLst/>
          </a:prstGeom>
        </p:spPr>
      </p:pic>
      <p:pic>
        <p:nvPicPr>
          <p:cNvPr id="6" name="Recorded Sound">
            <a:hlinkClick r:id="" action="ppaction://media"/>
            <a:extLst>
              <a:ext uri="{FF2B5EF4-FFF2-40B4-BE49-F238E27FC236}">
                <a16:creationId xmlns:a16="http://schemas.microsoft.com/office/drawing/2014/main" id="{28EA4767-8D16-E8E7-E3CE-ED620A4A068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074458" y="6225346"/>
            <a:ext cx="487363" cy="487363"/>
          </a:xfrm>
          <a:prstGeom prst="rect">
            <a:avLst/>
          </a:prstGeom>
        </p:spPr>
      </p:pic>
    </p:spTree>
    <p:extLst>
      <p:ext uri="{BB962C8B-B14F-4D97-AF65-F5344CB8AC3E}">
        <p14:creationId xmlns:p14="http://schemas.microsoft.com/office/powerpoint/2010/main" val="3717344680"/>
      </p:ext>
    </p:extLst>
  </p:cSld>
  <p:clrMapOvr>
    <a:masterClrMapping/>
  </p:clrMapOvr>
  <mc:AlternateContent xmlns:mc="http://schemas.openxmlformats.org/markup-compatibility/2006" xmlns:p14="http://schemas.microsoft.com/office/powerpoint/2010/main">
    <mc:Choice Requires="p14">
      <p:transition spd="slow" p14:dur="2000" advTm="37881"/>
    </mc:Choice>
    <mc:Fallback xmlns="">
      <p:transition spd="slow" advTm="37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88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0571A-F779-B961-EE19-BE37CCC6AC84}"/>
              </a:ext>
            </a:extLst>
          </p:cNvPr>
          <p:cNvSpPr>
            <a:spLocks noGrp="1"/>
          </p:cNvSpPr>
          <p:nvPr>
            <p:ph type="title"/>
          </p:nvPr>
        </p:nvSpPr>
        <p:spPr>
          <a:xfrm>
            <a:off x="2124132" y="523613"/>
            <a:ext cx="7729728" cy="594360"/>
          </a:xfrm>
        </p:spPr>
        <p:txBody>
          <a:bodyPr>
            <a:normAutofit fontScale="90000"/>
          </a:bodyPr>
          <a:lstStyle/>
          <a:p>
            <a:r>
              <a:rPr lang="en-US" dirty="0">
                <a:latin typeface="Calibri" panose="020F0502020204030204" pitchFamily="34" charset="0"/>
                <a:cs typeface="Calibri" panose="020F0502020204030204" pitchFamily="34" charset="0"/>
              </a:rPr>
              <a:t>PART 4: Sample scenario</a:t>
            </a:r>
          </a:p>
        </p:txBody>
      </p:sp>
      <p:pic>
        <p:nvPicPr>
          <p:cNvPr id="7" name="Graphic 6" descr="Man in a polo shirt">
            <a:extLst>
              <a:ext uri="{FF2B5EF4-FFF2-40B4-BE49-F238E27FC236}">
                <a16:creationId xmlns:a16="http://schemas.microsoft.com/office/drawing/2014/main" id="{0864A038-234A-4499-699B-A0F81B67B58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9506" y="2194818"/>
            <a:ext cx="1381125" cy="4333875"/>
          </a:xfrm>
          <a:prstGeom prst="rect">
            <a:avLst/>
          </a:prstGeom>
        </p:spPr>
      </p:pic>
      <p:pic>
        <p:nvPicPr>
          <p:cNvPr id="9" name="Picture 8">
            <a:extLst>
              <a:ext uri="{FF2B5EF4-FFF2-40B4-BE49-F238E27FC236}">
                <a16:creationId xmlns:a16="http://schemas.microsoft.com/office/drawing/2014/main" id="{2A00DAD0-48A0-DF72-9189-E7BB4664D63D}"/>
              </a:ext>
            </a:extLst>
          </p:cNvPr>
          <p:cNvPicPr>
            <a:picLocks noChangeAspect="1"/>
          </p:cNvPicPr>
          <p:nvPr/>
        </p:nvPicPr>
        <p:blipFill>
          <a:blip r:embed="rId6"/>
          <a:stretch>
            <a:fillRect/>
          </a:stretch>
        </p:blipFill>
        <p:spPr>
          <a:xfrm>
            <a:off x="1832042" y="3399333"/>
            <a:ext cx="5411077" cy="2954733"/>
          </a:xfrm>
          <a:prstGeom prst="rect">
            <a:avLst/>
          </a:prstGeom>
        </p:spPr>
      </p:pic>
      <p:sp>
        <p:nvSpPr>
          <p:cNvPr id="3" name="TextBox 2">
            <a:extLst>
              <a:ext uri="{FF2B5EF4-FFF2-40B4-BE49-F238E27FC236}">
                <a16:creationId xmlns:a16="http://schemas.microsoft.com/office/drawing/2014/main" id="{F930465C-F2A9-23B4-97E7-E65ED4928BE0}"/>
              </a:ext>
            </a:extLst>
          </p:cNvPr>
          <p:cNvSpPr txBox="1"/>
          <p:nvPr/>
        </p:nvSpPr>
        <p:spPr>
          <a:xfrm>
            <a:off x="1551510" y="1235594"/>
            <a:ext cx="9088979" cy="2062103"/>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The participant contacts a staff member at Quest Diagnostics and asks them to write a letter verifying their history of homelessness. The staff member emails Shiloh a verification. It looks complete, but Shiloh is concerned that the letter does not give enough detail about the history of observed homelessness. </a:t>
            </a:r>
          </a:p>
          <a:p>
            <a:endParaRPr lang="en-US" sz="1600" dirty="0">
              <a:latin typeface="Calibri" panose="020F0502020204030204" pitchFamily="34" charset="0"/>
              <a:cs typeface="Calibri" panose="020F0502020204030204" pitchFamily="34" charset="0"/>
            </a:endParaRPr>
          </a:p>
          <a:p>
            <a:r>
              <a:rPr lang="en-US" sz="1600" dirty="0">
                <a:latin typeface="Calibri" panose="020F0502020204030204" pitchFamily="34" charset="0"/>
                <a:cs typeface="Calibri" panose="020F0502020204030204" pitchFamily="34" charset="0"/>
              </a:rPr>
              <a:t>Shiloh decides to call the staff member to gather more information about their encounters with the participant. </a:t>
            </a:r>
          </a:p>
          <a:p>
            <a:endParaRPr lang="en-US" sz="1600" dirty="0">
              <a:latin typeface="Calibri" panose="020F0502020204030204" pitchFamily="34" charset="0"/>
              <a:cs typeface="Calibri" panose="020F0502020204030204" pitchFamily="34" charset="0"/>
            </a:endParaRPr>
          </a:p>
          <a:p>
            <a:r>
              <a:rPr lang="en-US" sz="1600" dirty="0">
                <a:latin typeface="Calibri" panose="020F0502020204030204" pitchFamily="34" charset="0"/>
                <a:cs typeface="Calibri" panose="020F0502020204030204" pitchFamily="34" charset="0"/>
              </a:rPr>
              <a:t>Shiloh then writes a letter of attestation to confirm the information from the Quest staff member. </a:t>
            </a:r>
          </a:p>
        </p:txBody>
      </p:sp>
      <p:pic>
        <p:nvPicPr>
          <p:cNvPr id="5" name="Picture 4">
            <a:extLst>
              <a:ext uri="{FF2B5EF4-FFF2-40B4-BE49-F238E27FC236}">
                <a16:creationId xmlns:a16="http://schemas.microsoft.com/office/drawing/2014/main" id="{42E1E0E4-09FA-5FC6-A6EF-5A4A3C165BE1}"/>
              </a:ext>
            </a:extLst>
          </p:cNvPr>
          <p:cNvPicPr>
            <a:picLocks noChangeAspect="1"/>
          </p:cNvPicPr>
          <p:nvPr/>
        </p:nvPicPr>
        <p:blipFill>
          <a:blip r:embed="rId7"/>
          <a:stretch>
            <a:fillRect/>
          </a:stretch>
        </p:blipFill>
        <p:spPr>
          <a:xfrm>
            <a:off x="7434531" y="3399333"/>
            <a:ext cx="4631653" cy="1924843"/>
          </a:xfrm>
          <a:prstGeom prst="rect">
            <a:avLst/>
          </a:prstGeom>
        </p:spPr>
      </p:pic>
      <p:pic>
        <p:nvPicPr>
          <p:cNvPr id="4" name="Graphic 3">
            <a:extLst>
              <a:ext uri="{FF2B5EF4-FFF2-40B4-BE49-F238E27FC236}">
                <a16:creationId xmlns:a16="http://schemas.microsoft.com/office/drawing/2014/main" id="{9E69B1A4-547D-73AC-21B4-FF509A1EBF0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367071" y="5716466"/>
            <a:ext cx="2824929" cy="1591606"/>
          </a:xfrm>
          <a:prstGeom prst="rect">
            <a:avLst/>
          </a:prstGeom>
        </p:spPr>
      </p:pic>
      <p:pic>
        <p:nvPicPr>
          <p:cNvPr id="6" name="Recorded Sound">
            <a:hlinkClick r:id="" action="ppaction://media"/>
            <a:extLst>
              <a:ext uri="{FF2B5EF4-FFF2-40B4-BE49-F238E27FC236}">
                <a16:creationId xmlns:a16="http://schemas.microsoft.com/office/drawing/2014/main" id="{FD5DF2A8-E605-802C-331D-CB8181257B8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13416" y="5859776"/>
            <a:ext cx="487363" cy="487363"/>
          </a:xfrm>
          <a:prstGeom prst="rect">
            <a:avLst/>
          </a:prstGeom>
        </p:spPr>
      </p:pic>
    </p:spTree>
    <p:extLst>
      <p:ext uri="{BB962C8B-B14F-4D97-AF65-F5344CB8AC3E}">
        <p14:creationId xmlns:p14="http://schemas.microsoft.com/office/powerpoint/2010/main" val="207571714"/>
      </p:ext>
    </p:extLst>
  </p:cSld>
  <p:clrMapOvr>
    <a:masterClrMapping/>
  </p:clrMapOvr>
  <mc:AlternateContent xmlns:mc="http://schemas.openxmlformats.org/markup-compatibility/2006" xmlns:p14="http://schemas.microsoft.com/office/powerpoint/2010/main">
    <mc:Choice Requires="p14">
      <p:transition spd="slow" p14:dur="2000" advTm="31450"/>
    </mc:Choice>
    <mc:Fallback xmlns="">
      <p:transition spd="slow" advTm="31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45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0571A-F779-B961-EE19-BE37CCC6AC84}"/>
              </a:ext>
            </a:extLst>
          </p:cNvPr>
          <p:cNvSpPr>
            <a:spLocks noGrp="1"/>
          </p:cNvSpPr>
          <p:nvPr>
            <p:ph type="title"/>
          </p:nvPr>
        </p:nvSpPr>
        <p:spPr>
          <a:xfrm>
            <a:off x="2124132" y="523613"/>
            <a:ext cx="7729728" cy="594360"/>
          </a:xfrm>
        </p:spPr>
        <p:txBody>
          <a:bodyPr>
            <a:normAutofit fontScale="90000"/>
          </a:bodyPr>
          <a:lstStyle/>
          <a:p>
            <a:r>
              <a:rPr lang="en-US" dirty="0">
                <a:latin typeface="Calibri" panose="020F0502020204030204" pitchFamily="34" charset="0"/>
                <a:cs typeface="Calibri" panose="020F0502020204030204" pitchFamily="34" charset="0"/>
              </a:rPr>
              <a:t>PART 4: Sample scenario</a:t>
            </a:r>
          </a:p>
        </p:txBody>
      </p:sp>
      <p:pic>
        <p:nvPicPr>
          <p:cNvPr id="7" name="Graphic 6" descr="Man in a polo shirt">
            <a:extLst>
              <a:ext uri="{FF2B5EF4-FFF2-40B4-BE49-F238E27FC236}">
                <a16:creationId xmlns:a16="http://schemas.microsoft.com/office/drawing/2014/main" id="{0864A038-234A-4499-699B-A0F81B67B58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5693" y="2225100"/>
            <a:ext cx="1381125" cy="4333875"/>
          </a:xfrm>
          <a:prstGeom prst="rect">
            <a:avLst/>
          </a:prstGeom>
        </p:spPr>
      </p:pic>
      <p:sp>
        <p:nvSpPr>
          <p:cNvPr id="3" name="TextBox 2">
            <a:extLst>
              <a:ext uri="{FF2B5EF4-FFF2-40B4-BE49-F238E27FC236}">
                <a16:creationId xmlns:a16="http://schemas.microsoft.com/office/drawing/2014/main" id="{83856617-496C-E219-D3A3-3388CB987B02}"/>
              </a:ext>
            </a:extLst>
          </p:cNvPr>
          <p:cNvSpPr txBox="1"/>
          <p:nvPr/>
        </p:nvSpPr>
        <p:spPr>
          <a:xfrm>
            <a:off x="2124132" y="1538316"/>
            <a:ext cx="8073958" cy="5078313"/>
          </a:xfrm>
          <a:prstGeom prst="rect">
            <a:avLst/>
          </a:prstGeom>
          <a:noFill/>
        </p:spPr>
        <p:txBody>
          <a:bodyPr wrap="square" rtlCol="0">
            <a:spAutoFit/>
          </a:bodyPr>
          <a:lstStyle/>
          <a:p>
            <a:pPr marL="285750" indent="-285750">
              <a:buFont typeface="Wingdings" panose="05000000000000000000" pitchFamily="2" charset="2"/>
              <a:buChar char="ü"/>
            </a:pPr>
            <a:r>
              <a:rPr lang="en-US" u="sng" dirty="0">
                <a:latin typeface="Calibri" panose="020F0502020204030204" pitchFamily="34" charset="0"/>
                <a:cs typeface="Calibri" panose="020F0502020204030204" pitchFamily="34" charset="0"/>
              </a:rPr>
              <a:t>Shiloh completes the CES Assessments:</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Now that at least one (or more) homeless verification has been added to the participant’s HMIS file, Shiloh can refer the participant to the ICES Community Queue.</a:t>
            </a:r>
          </a:p>
          <a:p>
            <a:endParaRPr lang="en-US"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But first…</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Completes a Current Living Situation Assessment. </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Adds location and contact information to the profile. </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Discusses housing program options with the participant. </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Discusses any potential ADA needs. </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Then</a:t>
            </a:r>
            <a:r>
              <a:rPr lang="en-US" dirty="0">
                <a:latin typeface="Calibri" panose="020F0502020204030204" pitchFamily="34" charset="0"/>
                <a:cs typeface="Calibri" panose="020F0502020204030204" pitchFamily="34" charset="0"/>
              </a:rPr>
              <a:t>… </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Completes the ICES Individual CES Assessment</a:t>
            </a: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pic>
        <p:nvPicPr>
          <p:cNvPr id="4" name="Graphic 3">
            <a:extLst>
              <a:ext uri="{FF2B5EF4-FFF2-40B4-BE49-F238E27FC236}">
                <a16:creationId xmlns:a16="http://schemas.microsoft.com/office/drawing/2014/main" id="{8A36E83D-BFD6-912C-FFC9-F055E68511B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495173" y="5538584"/>
            <a:ext cx="2824929" cy="1591606"/>
          </a:xfrm>
          <a:prstGeom prst="rect">
            <a:avLst/>
          </a:prstGeom>
        </p:spPr>
      </p:pic>
      <p:pic>
        <p:nvPicPr>
          <p:cNvPr id="5" name="Recorded Sound">
            <a:hlinkClick r:id="" action="ppaction://media"/>
            <a:extLst>
              <a:ext uri="{FF2B5EF4-FFF2-40B4-BE49-F238E27FC236}">
                <a16:creationId xmlns:a16="http://schemas.microsoft.com/office/drawing/2014/main" id="{712C7B84-B17C-156E-646F-146964BF51F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08944" y="5538584"/>
            <a:ext cx="487363" cy="487363"/>
          </a:xfrm>
          <a:prstGeom prst="rect">
            <a:avLst/>
          </a:prstGeom>
        </p:spPr>
      </p:pic>
    </p:spTree>
    <p:extLst>
      <p:ext uri="{BB962C8B-B14F-4D97-AF65-F5344CB8AC3E}">
        <p14:creationId xmlns:p14="http://schemas.microsoft.com/office/powerpoint/2010/main" val="2641953800"/>
      </p:ext>
    </p:extLst>
  </p:cSld>
  <p:clrMapOvr>
    <a:masterClrMapping/>
  </p:clrMapOvr>
  <mc:AlternateContent xmlns:mc="http://schemas.openxmlformats.org/markup-compatibility/2006" xmlns:p14="http://schemas.microsoft.com/office/powerpoint/2010/main">
    <mc:Choice Requires="p14">
      <p:transition spd="slow" p14:dur="2000" advTm="35513"/>
    </mc:Choice>
    <mc:Fallback xmlns="">
      <p:transition spd="slow" advTm="355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51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0571A-F779-B961-EE19-BE37CCC6AC84}"/>
              </a:ext>
            </a:extLst>
          </p:cNvPr>
          <p:cNvSpPr>
            <a:spLocks noGrp="1"/>
          </p:cNvSpPr>
          <p:nvPr>
            <p:ph type="title"/>
          </p:nvPr>
        </p:nvSpPr>
        <p:spPr>
          <a:xfrm>
            <a:off x="2124132" y="523613"/>
            <a:ext cx="7729728" cy="594360"/>
          </a:xfrm>
        </p:spPr>
        <p:txBody>
          <a:bodyPr>
            <a:normAutofit fontScale="90000"/>
          </a:bodyPr>
          <a:lstStyle/>
          <a:p>
            <a:r>
              <a:rPr lang="en-US" dirty="0">
                <a:latin typeface="Calibri" panose="020F0502020204030204" pitchFamily="34" charset="0"/>
                <a:cs typeface="Calibri" panose="020F0502020204030204" pitchFamily="34" charset="0"/>
              </a:rPr>
              <a:t>PART 4: Sample scenario</a:t>
            </a:r>
          </a:p>
        </p:txBody>
      </p:sp>
      <p:pic>
        <p:nvPicPr>
          <p:cNvPr id="7" name="Graphic 6" descr="Man in a polo shirt">
            <a:extLst>
              <a:ext uri="{FF2B5EF4-FFF2-40B4-BE49-F238E27FC236}">
                <a16:creationId xmlns:a16="http://schemas.microsoft.com/office/drawing/2014/main" id="{0864A038-234A-4499-699B-A0F81B67B58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9506" y="2194818"/>
            <a:ext cx="1381125" cy="4333875"/>
          </a:xfrm>
          <a:prstGeom prst="rect">
            <a:avLst/>
          </a:prstGeom>
        </p:spPr>
      </p:pic>
      <p:sp>
        <p:nvSpPr>
          <p:cNvPr id="3" name="TextBox 2">
            <a:extLst>
              <a:ext uri="{FF2B5EF4-FFF2-40B4-BE49-F238E27FC236}">
                <a16:creationId xmlns:a16="http://schemas.microsoft.com/office/drawing/2014/main" id="{62F55160-7C61-5E51-F437-20FE23861F8C}"/>
              </a:ext>
            </a:extLst>
          </p:cNvPr>
          <p:cNvSpPr txBox="1"/>
          <p:nvPr/>
        </p:nvSpPr>
        <p:spPr>
          <a:xfrm>
            <a:off x="1605064" y="1684231"/>
            <a:ext cx="8073958" cy="3693319"/>
          </a:xfrm>
          <a:prstGeom prst="rect">
            <a:avLst/>
          </a:prstGeom>
          <a:noFill/>
        </p:spPr>
        <p:txBody>
          <a:bodyPr wrap="square" rtlCol="0">
            <a:spAutoFit/>
          </a:bodyPr>
          <a:lstStyle/>
          <a:p>
            <a:pPr marL="285750" indent="-285750">
              <a:buFont typeface="Wingdings" panose="05000000000000000000" pitchFamily="2" charset="2"/>
              <a:buChar char="ü"/>
            </a:pPr>
            <a:r>
              <a:rPr lang="en-US" u="sng" dirty="0">
                <a:latin typeface="Calibri" panose="020F0502020204030204" pitchFamily="34" charset="0"/>
                <a:cs typeface="Calibri" panose="020F0502020204030204" pitchFamily="34" charset="0"/>
              </a:rPr>
              <a:t>Shiloh attends the CES Match Meetings &amp; Virtual Office Hours:</a:t>
            </a:r>
          </a:p>
          <a:p>
            <a:endParaRPr lang="en-US" u="sng"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Shiloh notes that the participant’s name appears in the Central SPA and wonders why this is. </a:t>
            </a:r>
          </a:p>
          <a:p>
            <a:endParaRPr lang="en-US" dirty="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en-US" dirty="0">
                <a:latin typeface="Calibri" panose="020F0502020204030204" pitchFamily="34" charset="0"/>
                <a:cs typeface="Calibri" panose="020F0502020204030204" pitchFamily="34" charset="0"/>
              </a:rPr>
              <a:t>Shiloh attends ICES Virtual Office Hours and learns the reason: He put Santa Ana as the participant’s city they slept in on the night before enrollment in the program.</a:t>
            </a:r>
          </a:p>
          <a:p>
            <a:pPr lvl="1"/>
            <a:endParaRPr lang="en-US" dirty="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en-US" dirty="0">
                <a:latin typeface="Calibri" panose="020F0502020204030204" pitchFamily="34" charset="0"/>
                <a:cs typeface="Calibri" panose="020F0502020204030204" pitchFamily="34" charset="0"/>
              </a:rPr>
              <a:t>Shiloh also learns that if the participant wants to be housed in Santa Ana, it may be beneficial to add documents that show a live, work, or school history. </a:t>
            </a:r>
          </a:p>
          <a:p>
            <a:endParaRPr lang="en-US"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0BA2023F-F826-37CC-8F3B-794B1C31DA94}"/>
              </a:ext>
            </a:extLst>
          </p:cNvPr>
          <p:cNvPicPr>
            <a:picLocks noChangeAspect="1"/>
          </p:cNvPicPr>
          <p:nvPr/>
        </p:nvPicPr>
        <p:blipFill>
          <a:blip r:embed="rId6"/>
          <a:stretch>
            <a:fillRect/>
          </a:stretch>
        </p:blipFill>
        <p:spPr>
          <a:xfrm>
            <a:off x="2342957" y="5286583"/>
            <a:ext cx="7506086" cy="1047804"/>
          </a:xfrm>
          <a:prstGeom prst="rect">
            <a:avLst/>
          </a:prstGeom>
        </p:spPr>
      </p:pic>
      <p:pic>
        <p:nvPicPr>
          <p:cNvPr id="8" name="Graphic 7">
            <a:extLst>
              <a:ext uri="{FF2B5EF4-FFF2-40B4-BE49-F238E27FC236}">
                <a16:creationId xmlns:a16="http://schemas.microsoft.com/office/drawing/2014/main" id="{9D61F128-A10A-1DA7-F567-18DCFBD08CE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679022" y="5732890"/>
            <a:ext cx="2824929" cy="1591606"/>
          </a:xfrm>
          <a:prstGeom prst="rect">
            <a:avLst/>
          </a:prstGeom>
        </p:spPr>
      </p:pic>
      <p:pic>
        <p:nvPicPr>
          <p:cNvPr id="4" name="Recorded Sound">
            <a:hlinkClick r:id="" action="ppaction://media"/>
            <a:extLst>
              <a:ext uri="{FF2B5EF4-FFF2-40B4-BE49-F238E27FC236}">
                <a16:creationId xmlns:a16="http://schemas.microsoft.com/office/drawing/2014/main" id="{A97A65C6-4CCC-9BED-9460-3BAD35F45C9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15725" y="5732890"/>
            <a:ext cx="487363" cy="487363"/>
          </a:xfrm>
          <a:prstGeom prst="rect">
            <a:avLst/>
          </a:prstGeom>
        </p:spPr>
      </p:pic>
    </p:spTree>
    <p:extLst>
      <p:ext uri="{BB962C8B-B14F-4D97-AF65-F5344CB8AC3E}">
        <p14:creationId xmlns:p14="http://schemas.microsoft.com/office/powerpoint/2010/main" val="1010764167"/>
      </p:ext>
    </p:extLst>
  </p:cSld>
  <p:clrMapOvr>
    <a:masterClrMapping/>
  </p:clrMapOvr>
  <mc:AlternateContent xmlns:mc="http://schemas.openxmlformats.org/markup-compatibility/2006" xmlns:p14="http://schemas.microsoft.com/office/powerpoint/2010/main">
    <mc:Choice Requires="p14">
      <p:transition spd="slow" p14:dur="2000" advTm="32262"/>
    </mc:Choice>
    <mc:Fallback xmlns="">
      <p:transition spd="slow" advTm="32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2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0571A-F779-B961-EE19-BE37CCC6AC84}"/>
              </a:ext>
            </a:extLst>
          </p:cNvPr>
          <p:cNvSpPr>
            <a:spLocks noGrp="1"/>
          </p:cNvSpPr>
          <p:nvPr>
            <p:ph type="title"/>
          </p:nvPr>
        </p:nvSpPr>
        <p:spPr>
          <a:xfrm>
            <a:off x="2124132" y="523613"/>
            <a:ext cx="7729728" cy="594360"/>
          </a:xfrm>
        </p:spPr>
        <p:txBody>
          <a:bodyPr>
            <a:normAutofit fontScale="90000"/>
          </a:bodyPr>
          <a:lstStyle/>
          <a:p>
            <a:r>
              <a:rPr lang="en-US" dirty="0">
                <a:latin typeface="Calibri" panose="020F0502020204030204" pitchFamily="34" charset="0"/>
                <a:cs typeface="Calibri" panose="020F0502020204030204" pitchFamily="34" charset="0"/>
              </a:rPr>
              <a:t>PART 4: Sample scenarios</a:t>
            </a:r>
          </a:p>
        </p:txBody>
      </p:sp>
      <p:pic>
        <p:nvPicPr>
          <p:cNvPr id="7" name="Graphic 6" descr="Man in a polo shirt">
            <a:extLst>
              <a:ext uri="{FF2B5EF4-FFF2-40B4-BE49-F238E27FC236}">
                <a16:creationId xmlns:a16="http://schemas.microsoft.com/office/drawing/2014/main" id="{0864A038-234A-4499-699B-A0F81B67B58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9506" y="2194818"/>
            <a:ext cx="1381125" cy="4333875"/>
          </a:xfrm>
          <a:prstGeom prst="rect">
            <a:avLst/>
          </a:prstGeom>
        </p:spPr>
      </p:pic>
      <p:sp>
        <p:nvSpPr>
          <p:cNvPr id="3" name="TextBox 2">
            <a:extLst>
              <a:ext uri="{FF2B5EF4-FFF2-40B4-BE49-F238E27FC236}">
                <a16:creationId xmlns:a16="http://schemas.microsoft.com/office/drawing/2014/main" id="{7F7F7B17-F296-8C1E-2BEA-F9F3695302BA}"/>
              </a:ext>
            </a:extLst>
          </p:cNvPr>
          <p:cNvSpPr txBox="1"/>
          <p:nvPr/>
        </p:nvSpPr>
        <p:spPr>
          <a:xfrm>
            <a:off x="2059021" y="1548044"/>
            <a:ext cx="8073958" cy="2862322"/>
          </a:xfrm>
          <a:prstGeom prst="rect">
            <a:avLst/>
          </a:prstGeom>
          <a:noFill/>
        </p:spPr>
        <p:txBody>
          <a:bodyPr wrap="square" rtlCol="0">
            <a:spAutoFit/>
          </a:bodyPr>
          <a:lstStyle/>
          <a:p>
            <a:pPr marL="285750" indent="-285750">
              <a:buFont typeface="Wingdings" panose="05000000000000000000" pitchFamily="2" charset="2"/>
              <a:buChar char="ü"/>
            </a:pPr>
            <a:r>
              <a:rPr lang="en-US" u="sng" dirty="0">
                <a:latin typeface="Calibri" panose="020F0502020204030204" pitchFamily="34" charset="0"/>
                <a:cs typeface="Calibri" panose="020F0502020204030204" pitchFamily="34" charset="0"/>
              </a:rPr>
              <a:t>Shiloh continues to upload additional documents</a:t>
            </a:r>
          </a:p>
          <a:p>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Universal Disabling Condition Verification.</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CA ID, Social Security Card and Birth Certificate.</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SSDI annual award letter. </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Car registration and W2s with their Santa Ana address.</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Completed Santa Ana Residency Verification.  </a:t>
            </a: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p:txBody>
      </p:sp>
      <p:pic>
        <p:nvPicPr>
          <p:cNvPr id="4" name="Graphic 3">
            <a:extLst>
              <a:ext uri="{FF2B5EF4-FFF2-40B4-BE49-F238E27FC236}">
                <a16:creationId xmlns:a16="http://schemas.microsoft.com/office/drawing/2014/main" id="{0B720376-2948-FCE5-0CBC-4DD7CD32996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650815" y="5732890"/>
            <a:ext cx="2824929" cy="1591606"/>
          </a:xfrm>
          <a:prstGeom prst="rect">
            <a:avLst/>
          </a:prstGeom>
        </p:spPr>
      </p:pic>
      <p:pic>
        <p:nvPicPr>
          <p:cNvPr id="5" name="Recorded Sound">
            <a:hlinkClick r:id="" action="ppaction://media"/>
            <a:extLst>
              <a:ext uri="{FF2B5EF4-FFF2-40B4-BE49-F238E27FC236}">
                <a16:creationId xmlns:a16="http://schemas.microsoft.com/office/drawing/2014/main" id="{C3399820-61CB-7F6D-DA37-CCA5A5B59FD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0362" y="5844598"/>
            <a:ext cx="487363" cy="487363"/>
          </a:xfrm>
          <a:prstGeom prst="rect">
            <a:avLst/>
          </a:prstGeom>
        </p:spPr>
      </p:pic>
    </p:spTree>
    <p:extLst>
      <p:ext uri="{BB962C8B-B14F-4D97-AF65-F5344CB8AC3E}">
        <p14:creationId xmlns:p14="http://schemas.microsoft.com/office/powerpoint/2010/main" val="65810419"/>
      </p:ext>
    </p:extLst>
  </p:cSld>
  <p:clrMapOvr>
    <a:masterClrMapping/>
  </p:clrMapOvr>
  <mc:AlternateContent xmlns:mc="http://schemas.openxmlformats.org/markup-compatibility/2006" xmlns:p14="http://schemas.microsoft.com/office/powerpoint/2010/main">
    <mc:Choice Requires="p14">
      <p:transition spd="slow" p14:dur="2000" advTm="22161"/>
    </mc:Choice>
    <mc:Fallback xmlns="">
      <p:transition spd="slow" advTm="22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16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0571A-F779-B961-EE19-BE37CCC6AC84}"/>
              </a:ext>
            </a:extLst>
          </p:cNvPr>
          <p:cNvSpPr>
            <a:spLocks noGrp="1"/>
          </p:cNvSpPr>
          <p:nvPr>
            <p:ph type="title"/>
          </p:nvPr>
        </p:nvSpPr>
        <p:spPr>
          <a:xfrm>
            <a:off x="2124132" y="523613"/>
            <a:ext cx="7729728" cy="594360"/>
          </a:xfrm>
        </p:spPr>
        <p:txBody>
          <a:bodyPr>
            <a:normAutofit fontScale="90000"/>
          </a:bodyPr>
          <a:lstStyle/>
          <a:p>
            <a:r>
              <a:rPr lang="en-US" dirty="0">
                <a:latin typeface="Calibri" panose="020F0502020204030204" pitchFamily="34" charset="0"/>
                <a:cs typeface="Calibri" panose="020F0502020204030204" pitchFamily="34" charset="0"/>
              </a:rPr>
              <a:t>PART 4: Sample scenarios</a:t>
            </a:r>
          </a:p>
        </p:txBody>
      </p:sp>
      <p:pic>
        <p:nvPicPr>
          <p:cNvPr id="7" name="Graphic 6" descr="Man in a polo shirt">
            <a:extLst>
              <a:ext uri="{FF2B5EF4-FFF2-40B4-BE49-F238E27FC236}">
                <a16:creationId xmlns:a16="http://schemas.microsoft.com/office/drawing/2014/main" id="{0864A038-234A-4499-699B-A0F81B67B58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9506" y="2194818"/>
            <a:ext cx="1381125" cy="4333875"/>
          </a:xfrm>
          <a:prstGeom prst="rect">
            <a:avLst/>
          </a:prstGeom>
        </p:spPr>
      </p:pic>
      <p:sp>
        <p:nvSpPr>
          <p:cNvPr id="3" name="TextBox 2">
            <a:extLst>
              <a:ext uri="{FF2B5EF4-FFF2-40B4-BE49-F238E27FC236}">
                <a16:creationId xmlns:a16="http://schemas.microsoft.com/office/drawing/2014/main" id="{7F7F7B17-F296-8C1E-2BEA-F9F3695302BA}"/>
              </a:ext>
            </a:extLst>
          </p:cNvPr>
          <p:cNvSpPr txBox="1"/>
          <p:nvPr/>
        </p:nvSpPr>
        <p:spPr>
          <a:xfrm>
            <a:off x="2124132" y="1353490"/>
            <a:ext cx="8073958" cy="2585323"/>
          </a:xfrm>
          <a:prstGeom prst="rect">
            <a:avLst/>
          </a:prstGeom>
          <a:noFill/>
        </p:spPr>
        <p:txBody>
          <a:bodyPr wrap="square" rtlCol="0">
            <a:spAutoFit/>
          </a:bodyPr>
          <a:lstStyle/>
          <a:p>
            <a:pPr marL="285750" indent="-285750">
              <a:buFont typeface="Wingdings" panose="05000000000000000000" pitchFamily="2" charset="2"/>
              <a:buChar char="ü"/>
            </a:pPr>
            <a:r>
              <a:rPr lang="en-US" u="sng" dirty="0">
                <a:latin typeface="Calibri" panose="020F0502020204030204" pitchFamily="34" charset="0"/>
                <a:cs typeface="Calibri" panose="020F0502020204030204" pitchFamily="34" charset="0"/>
              </a:rPr>
              <a:t>Shiloh Accepts a Housing Match</a:t>
            </a:r>
          </a:p>
          <a:p>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Shiloh accepts a match for his client to a PSH project.</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Receives the match confirmation email and confirms the grid information.</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Informs participant of match and confirms interest. </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Works with the participant to gather and submit all requested documents and application materials to the housing provider before the deadline.  </a:t>
            </a:r>
          </a:p>
          <a:p>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p:txBody>
      </p:sp>
      <p:pic>
        <p:nvPicPr>
          <p:cNvPr id="4" name="Graphic 3">
            <a:extLst>
              <a:ext uri="{FF2B5EF4-FFF2-40B4-BE49-F238E27FC236}">
                <a16:creationId xmlns:a16="http://schemas.microsoft.com/office/drawing/2014/main" id="{2C6AD56A-4382-F419-EB58-7D0E8092D51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582721" y="5732890"/>
            <a:ext cx="2824929" cy="1591606"/>
          </a:xfrm>
          <a:prstGeom prst="rect">
            <a:avLst/>
          </a:prstGeom>
        </p:spPr>
      </p:pic>
      <p:pic>
        <p:nvPicPr>
          <p:cNvPr id="6" name="Picture 5">
            <a:extLst>
              <a:ext uri="{FF2B5EF4-FFF2-40B4-BE49-F238E27FC236}">
                <a16:creationId xmlns:a16="http://schemas.microsoft.com/office/drawing/2014/main" id="{4D7A935D-D1D0-7FE0-9387-6C7BB1D9572E}"/>
              </a:ext>
            </a:extLst>
          </p:cNvPr>
          <p:cNvPicPr>
            <a:picLocks noChangeAspect="1"/>
          </p:cNvPicPr>
          <p:nvPr/>
        </p:nvPicPr>
        <p:blipFill>
          <a:blip r:embed="rId8"/>
          <a:stretch>
            <a:fillRect/>
          </a:stretch>
        </p:blipFill>
        <p:spPr>
          <a:xfrm>
            <a:off x="2635072" y="3546594"/>
            <a:ext cx="6921856" cy="2787793"/>
          </a:xfrm>
          <a:prstGeom prst="rect">
            <a:avLst/>
          </a:prstGeom>
        </p:spPr>
      </p:pic>
      <p:pic>
        <p:nvPicPr>
          <p:cNvPr id="8" name="Recorded Sound">
            <a:hlinkClick r:id="" action="ppaction://media"/>
            <a:extLst>
              <a:ext uri="{FF2B5EF4-FFF2-40B4-BE49-F238E27FC236}">
                <a16:creationId xmlns:a16="http://schemas.microsoft.com/office/drawing/2014/main" id="{EFC60513-AC3F-59DD-56D9-DC48C6B1636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54858" y="5732890"/>
            <a:ext cx="487363" cy="487363"/>
          </a:xfrm>
          <a:prstGeom prst="rect">
            <a:avLst/>
          </a:prstGeom>
        </p:spPr>
      </p:pic>
    </p:spTree>
    <p:extLst>
      <p:ext uri="{BB962C8B-B14F-4D97-AF65-F5344CB8AC3E}">
        <p14:creationId xmlns:p14="http://schemas.microsoft.com/office/powerpoint/2010/main" val="975326735"/>
      </p:ext>
    </p:extLst>
  </p:cSld>
  <p:clrMapOvr>
    <a:masterClrMapping/>
  </p:clrMapOvr>
  <mc:AlternateContent xmlns:mc="http://schemas.openxmlformats.org/markup-compatibility/2006" xmlns:p14="http://schemas.microsoft.com/office/powerpoint/2010/main">
    <mc:Choice Requires="p14">
      <p:transition spd="slow" p14:dur="2000" advTm="23601"/>
    </mc:Choice>
    <mc:Fallback xmlns="">
      <p:transition spd="slow" advTm="23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59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E2CC403-21CD-41DF-BAC4-329D7FF03C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B13AA5FE-3FFC-4725-9ADD-E428544EC6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5431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4FA70700-3F72-44D4-8175-FEB2B9B233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093C0F6-5741-4C9D-90FF-A25824BFC5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921B2E1B-E962-432C-ADA1-2934CE3C54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 name="Rectangle 14">
            <a:extLst>
              <a:ext uri="{FF2B5EF4-FFF2-40B4-BE49-F238E27FC236}">
                <a16:creationId xmlns:a16="http://schemas.microsoft.com/office/drawing/2014/main" id="{7653717E-6F8C-43E0-9893-C03AE87D18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Arrow: Pentagon 54">
            <a:extLst>
              <a:ext uri="{FF2B5EF4-FFF2-40B4-BE49-F238E27FC236}">
                <a16:creationId xmlns:a16="http://schemas.microsoft.com/office/drawing/2014/main" id="{06579785-FE4B-ABC8-F376-9DE12156AAF2}"/>
              </a:ext>
            </a:extLst>
          </p:cNvPr>
          <p:cNvSpPr/>
          <p:nvPr/>
        </p:nvSpPr>
        <p:spPr>
          <a:xfrm>
            <a:off x="4363" y="488662"/>
            <a:ext cx="5960501" cy="928556"/>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Calibri"/>
                <a:ea typeface="+mn-ea"/>
                <a:cs typeface="Calibri"/>
              </a:rPr>
              <a:t>Orange County CES Best Practices</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0" name="Graphic 19">
            <a:extLst>
              <a:ext uri="{FF2B5EF4-FFF2-40B4-BE49-F238E27FC236}">
                <a16:creationId xmlns:a16="http://schemas.microsoft.com/office/drawing/2014/main" id="{6748E923-BADC-D1FC-4E98-9E0D8B7914F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596585" y="5929656"/>
            <a:ext cx="2304058" cy="1300537"/>
          </a:xfrm>
          <a:prstGeom prst="rect">
            <a:avLst/>
          </a:prstGeom>
        </p:spPr>
      </p:pic>
      <p:sp>
        <p:nvSpPr>
          <p:cNvPr id="5" name="TextBox 4">
            <a:extLst>
              <a:ext uri="{FF2B5EF4-FFF2-40B4-BE49-F238E27FC236}">
                <a16:creationId xmlns:a16="http://schemas.microsoft.com/office/drawing/2014/main" id="{41482F23-2F0C-7AE0-8D57-B2D9BAF79E03}"/>
              </a:ext>
            </a:extLst>
          </p:cNvPr>
          <p:cNvSpPr txBox="1"/>
          <p:nvPr/>
        </p:nvSpPr>
        <p:spPr>
          <a:xfrm rot="5400000">
            <a:off x="8291189" y="2822805"/>
            <a:ext cx="631391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Calibri"/>
              </a:rPr>
              <a:t>Part 1: Access Point Roles &amp; Responsibilities</a:t>
            </a:r>
          </a:p>
        </p:txBody>
      </p:sp>
      <p:pic>
        <p:nvPicPr>
          <p:cNvPr id="3" name="Picture 2">
            <a:extLst>
              <a:ext uri="{FF2B5EF4-FFF2-40B4-BE49-F238E27FC236}">
                <a16:creationId xmlns:a16="http://schemas.microsoft.com/office/drawing/2014/main" id="{36FE4719-1606-654B-CA66-278D81C50E3E}"/>
              </a:ext>
            </a:extLst>
          </p:cNvPr>
          <p:cNvPicPr>
            <a:picLocks noChangeAspect="1"/>
          </p:cNvPicPr>
          <p:nvPr/>
        </p:nvPicPr>
        <p:blipFill>
          <a:blip r:embed="rId8"/>
          <a:stretch>
            <a:fillRect/>
          </a:stretch>
        </p:blipFill>
        <p:spPr>
          <a:xfrm>
            <a:off x="6404181" y="1707486"/>
            <a:ext cx="4025656" cy="1602921"/>
          </a:xfrm>
          <a:prstGeom prst="rect">
            <a:avLst/>
          </a:prstGeom>
        </p:spPr>
      </p:pic>
      <p:sp>
        <p:nvSpPr>
          <p:cNvPr id="6" name="TextBox 5">
            <a:extLst>
              <a:ext uri="{FF2B5EF4-FFF2-40B4-BE49-F238E27FC236}">
                <a16:creationId xmlns:a16="http://schemas.microsoft.com/office/drawing/2014/main" id="{4D3F639D-509C-C250-EA34-556237EECB1F}"/>
              </a:ext>
            </a:extLst>
          </p:cNvPr>
          <p:cNvSpPr txBox="1"/>
          <p:nvPr/>
        </p:nvSpPr>
        <p:spPr>
          <a:xfrm>
            <a:off x="948388" y="1750137"/>
            <a:ext cx="4072449" cy="1384995"/>
          </a:xfrm>
          <a:prstGeom prst="rect">
            <a:avLst/>
          </a:prstGeom>
          <a:noFill/>
        </p:spPr>
        <p:txBody>
          <a:bodyPr wrap="square" rtlCol="0">
            <a:spAutoFit/>
          </a:bodyPr>
          <a:lstStyle/>
          <a:p>
            <a:r>
              <a:rPr lang="en-US" sz="1400" b="1" dirty="0"/>
              <a:t>Housing First</a:t>
            </a:r>
            <a:r>
              <a:rPr lang="en-US" sz="1400" dirty="0"/>
              <a:t>: Orange County CoC embraces Housing First by offering housing and services without preconditions (e.g., sobriety, mental health treatment, or minimum income). Rapid placement and stabilization in permanent housing are primary goals.</a:t>
            </a:r>
          </a:p>
        </p:txBody>
      </p:sp>
      <p:pic>
        <p:nvPicPr>
          <p:cNvPr id="9" name="Picture 8">
            <a:extLst>
              <a:ext uri="{FF2B5EF4-FFF2-40B4-BE49-F238E27FC236}">
                <a16:creationId xmlns:a16="http://schemas.microsoft.com/office/drawing/2014/main" id="{6B803D86-4501-4DCD-1DA9-C17C68D1D9F4}"/>
              </a:ext>
            </a:extLst>
          </p:cNvPr>
          <p:cNvPicPr>
            <a:picLocks noChangeAspect="1"/>
          </p:cNvPicPr>
          <p:nvPr/>
        </p:nvPicPr>
        <p:blipFill>
          <a:blip r:embed="rId9"/>
          <a:stretch>
            <a:fillRect/>
          </a:stretch>
        </p:blipFill>
        <p:spPr>
          <a:xfrm>
            <a:off x="7459984" y="3310407"/>
            <a:ext cx="2273202" cy="2443886"/>
          </a:xfrm>
          <a:prstGeom prst="rect">
            <a:avLst/>
          </a:prstGeom>
        </p:spPr>
      </p:pic>
      <p:sp>
        <p:nvSpPr>
          <p:cNvPr id="14" name="TextBox 13">
            <a:extLst>
              <a:ext uri="{FF2B5EF4-FFF2-40B4-BE49-F238E27FC236}">
                <a16:creationId xmlns:a16="http://schemas.microsoft.com/office/drawing/2014/main" id="{288EBCDC-0B8F-6DC8-342E-A57B4C382467}"/>
              </a:ext>
            </a:extLst>
          </p:cNvPr>
          <p:cNvSpPr txBox="1"/>
          <p:nvPr/>
        </p:nvSpPr>
        <p:spPr>
          <a:xfrm>
            <a:off x="937653" y="3435204"/>
            <a:ext cx="3208713" cy="738664"/>
          </a:xfrm>
          <a:prstGeom prst="rect">
            <a:avLst/>
          </a:prstGeom>
          <a:noFill/>
        </p:spPr>
        <p:txBody>
          <a:bodyPr wrap="square" rtlCol="0">
            <a:spAutoFit/>
          </a:bodyPr>
          <a:lstStyle/>
          <a:p>
            <a:r>
              <a:rPr lang="en-US" sz="1400" b="1" dirty="0"/>
              <a:t>Trauma-Informed Care</a:t>
            </a:r>
            <a:r>
              <a:rPr lang="en-US" sz="1400" dirty="0"/>
              <a:t>: Recognizing the impact of trauma and responding to it with care and sensitivity.</a:t>
            </a:r>
          </a:p>
        </p:txBody>
      </p:sp>
      <p:sp>
        <p:nvSpPr>
          <p:cNvPr id="16" name="TextBox 15">
            <a:extLst>
              <a:ext uri="{FF2B5EF4-FFF2-40B4-BE49-F238E27FC236}">
                <a16:creationId xmlns:a16="http://schemas.microsoft.com/office/drawing/2014/main" id="{4B733DC5-D7E4-0F07-2246-1395B90D1788}"/>
              </a:ext>
            </a:extLst>
          </p:cNvPr>
          <p:cNvSpPr txBox="1"/>
          <p:nvPr/>
        </p:nvSpPr>
        <p:spPr>
          <a:xfrm>
            <a:off x="937653" y="4584742"/>
            <a:ext cx="3139328" cy="1169551"/>
          </a:xfrm>
          <a:prstGeom prst="rect">
            <a:avLst/>
          </a:prstGeom>
          <a:noFill/>
        </p:spPr>
        <p:txBody>
          <a:bodyPr wrap="square" rtlCol="0">
            <a:spAutoFit/>
          </a:bodyPr>
          <a:lstStyle/>
          <a:p>
            <a:r>
              <a:rPr lang="en-US" sz="1400" b="1" dirty="0"/>
              <a:t>Harm-Reduction</a:t>
            </a:r>
            <a:r>
              <a:rPr lang="en-US" sz="1400" dirty="0"/>
              <a:t>: Providing stable housing and support services while minimizing the negative effects of risky behaviors (e.g., substance use) without requiring abstinence.</a:t>
            </a:r>
          </a:p>
        </p:txBody>
      </p:sp>
      <p:sp>
        <p:nvSpPr>
          <p:cNvPr id="17" name="TextBox 16">
            <a:extLst>
              <a:ext uri="{FF2B5EF4-FFF2-40B4-BE49-F238E27FC236}">
                <a16:creationId xmlns:a16="http://schemas.microsoft.com/office/drawing/2014/main" id="{6165DB85-5492-6C96-27A7-55119A5AAAAA}"/>
              </a:ext>
            </a:extLst>
          </p:cNvPr>
          <p:cNvSpPr txBox="1"/>
          <p:nvPr/>
        </p:nvSpPr>
        <p:spPr>
          <a:xfrm>
            <a:off x="6721607" y="488662"/>
            <a:ext cx="3390803" cy="923330"/>
          </a:xfrm>
          <a:prstGeom prst="rect">
            <a:avLst/>
          </a:prstGeom>
          <a:noFill/>
        </p:spPr>
        <p:txBody>
          <a:bodyPr wrap="square" rtlCol="0">
            <a:spAutoFit/>
          </a:bodyPr>
          <a:lstStyle/>
          <a:p>
            <a:pPr algn="ctr"/>
            <a:r>
              <a:rPr lang="en-US" sz="1800" dirty="0">
                <a:ea typeface="+mn-lt"/>
                <a:cs typeface="+mn-lt"/>
              </a:rPr>
              <a:t>All Agencies participating in HMIS are expected to adhere to best practices.</a:t>
            </a:r>
            <a:endParaRPr lang="en-US" dirty="0"/>
          </a:p>
        </p:txBody>
      </p:sp>
      <p:pic>
        <p:nvPicPr>
          <p:cNvPr id="4" name="5">
            <a:hlinkClick r:id="" action="ppaction://media"/>
            <a:extLst>
              <a:ext uri="{FF2B5EF4-FFF2-40B4-BE49-F238E27FC236}">
                <a16:creationId xmlns:a16="http://schemas.microsoft.com/office/drawing/2014/main" id="{6F53BDFB-C38A-A7CE-0B95-FDE37F2C28E9}"/>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230794" y="6280554"/>
            <a:ext cx="487363" cy="487363"/>
          </a:xfrm>
          <a:prstGeom prst="rect">
            <a:avLst/>
          </a:prstGeom>
        </p:spPr>
      </p:pic>
    </p:spTree>
    <p:custDataLst>
      <p:tags r:id="rId1"/>
    </p:custDataLst>
    <p:extLst>
      <p:ext uri="{BB962C8B-B14F-4D97-AF65-F5344CB8AC3E}">
        <p14:creationId xmlns:p14="http://schemas.microsoft.com/office/powerpoint/2010/main" val="2171317813"/>
      </p:ext>
    </p:extLst>
  </p:cSld>
  <p:clrMapOvr>
    <a:masterClrMapping/>
  </p:clrMapOvr>
  <mc:AlternateContent xmlns:mc="http://schemas.openxmlformats.org/markup-compatibility/2006" xmlns:p14="http://schemas.microsoft.com/office/powerpoint/2010/main">
    <mc:Choice Requires="p14">
      <p:transition spd="slow" p14:dur="2000" advTm="35195"/>
    </mc:Choice>
    <mc:Fallback xmlns="">
      <p:transition spd="slow" advTm="35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3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0571A-F779-B961-EE19-BE37CCC6AC84}"/>
              </a:ext>
            </a:extLst>
          </p:cNvPr>
          <p:cNvSpPr>
            <a:spLocks noGrp="1"/>
          </p:cNvSpPr>
          <p:nvPr>
            <p:ph type="title"/>
          </p:nvPr>
        </p:nvSpPr>
        <p:spPr>
          <a:xfrm>
            <a:off x="2124132" y="523613"/>
            <a:ext cx="7729728" cy="594360"/>
          </a:xfrm>
        </p:spPr>
        <p:txBody>
          <a:bodyPr>
            <a:normAutofit fontScale="90000"/>
          </a:bodyPr>
          <a:lstStyle/>
          <a:p>
            <a:r>
              <a:rPr lang="en-US" dirty="0">
                <a:latin typeface="Calibri" panose="020F0502020204030204" pitchFamily="34" charset="0"/>
                <a:cs typeface="Calibri" panose="020F0502020204030204" pitchFamily="34" charset="0"/>
              </a:rPr>
              <a:t>PART 4: Sample scenarios</a:t>
            </a:r>
          </a:p>
        </p:txBody>
      </p:sp>
      <p:pic>
        <p:nvPicPr>
          <p:cNvPr id="7" name="Graphic 6" descr="Man in a polo shirt">
            <a:extLst>
              <a:ext uri="{FF2B5EF4-FFF2-40B4-BE49-F238E27FC236}">
                <a16:creationId xmlns:a16="http://schemas.microsoft.com/office/drawing/2014/main" id="{0864A038-234A-4499-699B-A0F81B67B58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9506" y="2194818"/>
            <a:ext cx="1381125" cy="4333875"/>
          </a:xfrm>
          <a:prstGeom prst="rect">
            <a:avLst/>
          </a:prstGeom>
        </p:spPr>
      </p:pic>
      <p:sp>
        <p:nvSpPr>
          <p:cNvPr id="3" name="TextBox 2">
            <a:extLst>
              <a:ext uri="{FF2B5EF4-FFF2-40B4-BE49-F238E27FC236}">
                <a16:creationId xmlns:a16="http://schemas.microsoft.com/office/drawing/2014/main" id="{7F7F7B17-F296-8C1E-2BEA-F9F3695302BA}"/>
              </a:ext>
            </a:extLst>
          </p:cNvPr>
          <p:cNvSpPr txBox="1"/>
          <p:nvPr/>
        </p:nvSpPr>
        <p:spPr>
          <a:xfrm>
            <a:off x="2124132" y="1353490"/>
            <a:ext cx="8073958" cy="1477328"/>
          </a:xfrm>
          <a:prstGeom prst="rect">
            <a:avLst/>
          </a:prstGeom>
          <a:noFill/>
        </p:spPr>
        <p:txBody>
          <a:bodyPr wrap="square" rtlCol="0">
            <a:spAutoFit/>
          </a:bodyPr>
          <a:lstStyle/>
          <a:p>
            <a:pPr marL="285750" indent="-285750">
              <a:buFont typeface="Wingdings" panose="05000000000000000000" pitchFamily="2" charset="2"/>
              <a:buChar char="ü"/>
            </a:pPr>
            <a:r>
              <a:rPr lang="en-US" u="sng" dirty="0">
                <a:latin typeface="Calibri" panose="020F0502020204030204" pitchFamily="34" charset="0"/>
                <a:cs typeface="Calibri" panose="020F0502020204030204" pitchFamily="34" charset="0"/>
              </a:rPr>
              <a:t>Shiloh Completes Housing Navigation</a:t>
            </a:r>
          </a:p>
          <a:p>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The participant is approved by property management and the Santa Ana Housing Authority and Shiloh accompanies the participant to the lease signing.  </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p:txBody>
      </p:sp>
      <p:pic>
        <p:nvPicPr>
          <p:cNvPr id="4" name="Graphic 3">
            <a:extLst>
              <a:ext uri="{FF2B5EF4-FFF2-40B4-BE49-F238E27FC236}">
                <a16:creationId xmlns:a16="http://schemas.microsoft.com/office/drawing/2014/main" id="{2C6AD56A-4382-F419-EB58-7D0E8092D51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582721" y="5732890"/>
            <a:ext cx="2824929" cy="1591606"/>
          </a:xfrm>
          <a:prstGeom prst="rect">
            <a:avLst/>
          </a:prstGeom>
        </p:spPr>
      </p:pic>
      <p:pic>
        <p:nvPicPr>
          <p:cNvPr id="6" name="Picture 5" descr="Pair of housekeys, on a key ring, with a keychain">
            <a:extLst>
              <a:ext uri="{FF2B5EF4-FFF2-40B4-BE49-F238E27FC236}">
                <a16:creationId xmlns:a16="http://schemas.microsoft.com/office/drawing/2014/main" id="{634EA91C-2E02-21C3-8721-A7327B1EE6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10291" y="3065627"/>
            <a:ext cx="4771418" cy="3180945"/>
          </a:xfrm>
          <a:prstGeom prst="rect">
            <a:avLst/>
          </a:prstGeom>
        </p:spPr>
      </p:pic>
      <p:pic>
        <p:nvPicPr>
          <p:cNvPr id="8" name="Recorded Sound">
            <a:hlinkClick r:id="" action="ppaction://media"/>
            <a:extLst>
              <a:ext uri="{FF2B5EF4-FFF2-40B4-BE49-F238E27FC236}">
                <a16:creationId xmlns:a16="http://schemas.microsoft.com/office/drawing/2014/main" id="{1A5B6100-D7A5-E526-C9E7-1DD1CD7C30C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12525" y="5733015"/>
            <a:ext cx="487363" cy="487363"/>
          </a:xfrm>
          <a:prstGeom prst="rect">
            <a:avLst/>
          </a:prstGeom>
        </p:spPr>
      </p:pic>
    </p:spTree>
    <p:extLst>
      <p:ext uri="{BB962C8B-B14F-4D97-AF65-F5344CB8AC3E}">
        <p14:creationId xmlns:p14="http://schemas.microsoft.com/office/powerpoint/2010/main" val="3156191120"/>
      </p:ext>
    </p:extLst>
  </p:cSld>
  <p:clrMapOvr>
    <a:masterClrMapping/>
  </p:clrMapOvr>
  <mc:AlternateContent xmlns:mc="http://schemas.openxmlformats.org/markup-compatibility/2006" xmlns:p14="http://schemas.microsoft.com/office/powerpoint/2010/main">
    <mc:Choice Requires="p14">
      <p:transition spd="slow" p14:dur="2000" advTm="10783"/>
    </mc:Choice>
    <mc:Fallback xmlns="">
      <p:transition spd="slow" advTm="10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8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2A4D8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C54E3-E475-5587-7925-AC9222B921F3}"/>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69846FBC-C0EC-33F4-6B24-09CE4DB1CE4F}"/>
              </a:ext>
            </a:extLst>
          </p:cNvPr>
          <p:cNvSpPr>
            <a:spLocks noGrp="1"/>
          </p:cNvSpPr>
          <p:nvPr>
            <p:ph idx="1"/>
          </p:nvPr>
        </p:nvSpPr>
        <p:spPr/>
        <p:txBody>
          <a:bodyPr>
            <a:normAutofit fontScale="92500" lnSpcReduction="10000"/>
          </a:bodyPr>
          <a:lstStyle/>
          <a:p>
            <a:pPr algn="l" fontAlgn="base">
              <a:spcAft>
                <a:spcPts val="800"/>
              </a:spcAft>
            </a:pPr>
            <a:r>
              <a:rPr lang="en-US" sz="1800" b="0" i="0" dirty="0">
                <a:solidFill>
                  <a:schemeClr val="bg1"/>
                </a:solidFill>
                <a:effectLst/>
                <a:latin typeface="Aptos" panose="020B0004020202020204" pitchFamily="34" charset="0"/>
              </a:rPr>
              <a:t>For more information on CES from the Office of Care Coordination please click </a:t>
            </a:r>
            <a:r>
              <a:rPr lang="en-US" sz="1800" b="0" i="0" u="sng" dirty="0">
                <a:solidFill>
                  <a:srgbClr val="467886"/>
                </a:solidFill>
                <a:effectLst/>
                <a:latin typeface="Aptos" panose="020B0004020202020204" pitchFamily="34" charset="0"/>
                <a:hlinkClick r:id="rId4" tooltip="https://ceo.ocgov.com/care-coordination/homeless-services/coordinated-entry-system"/>
              </a:rPr>
              <a:t>here</a:t>
            </a:r>
            <a:r>
              <a:rPr lang="en-US" sz="1800" b="0" i="0" dirty="0">
                <a:solidFill>
                  <a:srgbClr val="000000"/>
                </a:solidFill>
                <a:effectLst/>
                <a:latin typeface="Aptos" panose="020B0004020202020204" pitchFamily="34" charset="0"/>
              </a:rPr>
              <a:t>  </a:t>
            </a:r>
            <a:r>
              <a:rPr lang="en-US" sz="1800" b="0" i="0" dirty="0">
                <a:solidFill>
                  <a:srgbClr val="242424"/>
                </a:solidFill>
                <a:effectLst/>
                <a:latin typeface="inherit"/>
              </a:rPr>
              <a:t> </a:t>
            </a:r>
            <a:endParaRPr lang="en-US" sz="1800" b="0" i="0" dirty="0">
              <a:solidFill>
                <a:srgbClr val="242424"/>
              </a:solidFill>
              <a:effectLst/>
              <a:latin typeface="Times New Roman" panose="02020603050405020304" pitchFamily="18" charset="0"/>
            </a:endParaRPr>
          </a:p>
          <a:p>
            <a:pPr algn="l" fontAlgn="base">
              <a:spcAft>
                <a:spcPts val="800"/>
              </a:spcAft>
            </a:pPr>
            <a:r>
              <a:rPr lang="en-US" sz="1800" b="0" i="0" dirty="0">
                <a:solidFill>
                  <a:schemeClr val="bg1"/>
                </a:solidFill>
                <a:effectLst/>
                <a:latin typeface="Aptos" panose="020B0004020202020204" pitchFamily="34" charset="0"/>
              </a:rPr>
              <a:t>For a current list of CES documents, please click </a:t>
            </a:r>
            <a:r>
              <a:rPr lang="en-US" sz="1800" b="0" i="0" u="sng" dirty="0">
                <a:solidFill>
                  <a:srgbClr val="467886"/>
                </a:solidFill>
                <a:effectLst/>
                <a:latin typeface="Aptos" panose="020B0004020202020204" pitchFamily="34" charset="0"/>
                <a:hlinkClick r:id="rId5" tooltip="https://ceo.ocgov.com/page/ces-partner-documents-and-resources"/>
              </a:rPr>
              <a:t>here</a:t>
            </a:r>
            <a:r>
              <a:rPr lang="en-US" sz="1800" b="0" i="0" dirty="0">
                <a:solidFill>
                  <a:srgbClr val="000000"/>
                </a:solidFill>
                <a:effectLst/>
                <a:latin typeface="Aptos" panose="020B0004020202020204" pitchFamily="34" charset="0"/>
              </a:rPr>
              <a:t>.  </a:t>
            </a:r>
            <a:r>
              <a:rPr lang="en-US" sz="1800" b="0" i="0" dirty="0">
                <a:solidFill>
                  <a:srgbClr val="242424"/>
                </a:solidFill>
                <a:effectLst/>
                <a:latin typeface="inherit"/>
              </a:rPr>
              <a:t> </a:t>
            </a:r>
            <a:endParaRPr lang="en-US" sz="1800" b="0" i="0" dirty="0">
              <a:solidFill>
                <a:srgbClr val="242424"/>
              </a:solidFill>
              <a:effectLst/>
              <a:latin typeface="Times New Roman" panose="02020603050405020304" pitchFamily="18" charset="0"/>
            </a:endParaRPr>
          </a:p>
          <a:p>
            <a:pPr algn="l" fontAlgn="base">
              <a:spcAft>
                <a:spcPts val="800"/>
              </a:spcAft>
            </a:pPr>
            <a:r>
              <a:rPr lang="en-US" sz="1800" b="0" i="0" dirty="0">
                <a:solidFill>
                  <a:schemeClr val="bg1"/>
                </a:solidFill>
                <a:effectLst/>
                <a:latin typeface="Aptos" panose="020B0004020202020204" pitchFamily="34" charset="0"/>
              </a:rPr>
              <a:t>For CES Policy and Procedures, please click </a:t>
            </a:r>
            <a:r>
              <a:rPr lang="en-US" sz="1800" b="0" i="0" u="sng" dirty="0">
                <a:solidFill>
                  <a:srgbClr val="467886"/>
                </a:solidFill>
                <a:effectLst/>
                <a:latin typeface="Aptos" panose="020B0004020202020204" pitchFamily="34" charset="0"/>
                <a:hlinkClick r:id="rId6" tooltip="https://ceo.ocgov.com/sites/ceo/files/2023-12/CES%20Policies%20and%20Procedures%20Final_231221_Approved.pdf"/>
              </a:rPr>
              <a:t>here</a:t>
            </a:r>
            <a:r>
              <a:rPr lang="en-US" sz="1800" b="0" i="0" dirty="0">
                <a:solidFill>
                  <a:srgbClr val="000000"/>
                </a:solidFill>
                <a:effectLst/>
                <a:latin typeface="Aptos" panose="020B0004020202020204" pitchFamily="34" charset="0"/>
              </a:rPr>
              <a:t>  </a:t>
            </a:r>
            <a:r>
              <a:rPr lang="en-US" sz="1800" b="0" i="0" dirty="0">
                <a:solidFill>
                  <a:srgbClr val="242424"/>
                </a:solidFill>
                <a:effectLst/>
                <a:latin typeface="inherit"/>
              </a:rPr>
              <a:t> </a:t>
            </a:r>
            <a:endParaRPr lang="en-US" sz="1800" b="0" i="0" dirty="0">
              <a:solidFill>
                <a:srgbClr val="242424"/>
              </a:solidFill>
              <a:effectLst/>
              <a:latin typeface="Times New Roman" panose="02020603050405020304" pitchFamily="18" charset="0"/>
            </a:endParaRPr>
          </a:p>
          <a:p>
            <a:pPr algn="l" fontAlgn="base">
              <a:spcAft>
                <a:spcPts val="800"/>
              </a:spcAft>
            </a:pPr>
            <a:r>
              <a:rPr lang="en-US" sz="1800" b="0" i="0" dirty="0">
                <a:solidFill>
                  <a:schemeClr val="bg1"/>
                </a:solidFill>
                <a:effectLst/>
                <a:latin typeface="Aptos" panose="020B0004020202020204" pitchFamily="34" charset="0"/>
              </a:rPr>
              <a:t>For information on the CES Shelter Bed Reservation System, please click </a:t>
            </a:r>
            <a:r>
              <a:rPr lang="en-US" sz="1800" b="0" i="0" u="sng" dirty="0">
                <a:solidFill>
                  <a:srgbClr val="467886"/>
                </a:solidFill>
                <a:effectLst/>
                <a:latin typeface="Aptos" panose="020B0004020202020204" pitchFamily="34" charset="0"/>
                <a:hlinkClick r:id="rId7" tooltip="https://ceo.ocgov.com/care-coordination/homeless-services/coordinated-entry-system/shelter-bed-reservation-system"/>
              </a:rPr>
              <a:t>here</a:t>
            </a:r>
            <a:r>
              <a:rPr lang="en-US" sz="1800" b="0" i="0" dirty="0">
                <a:solidFill>
                  <a:srgbClr val="000000"/>
                </a:solidFill>
                <a:effectLst/>
                <a:latin typeface="Aptos" panose="020B0004020202020204" pitchFamily="34" charset="0"/>
              </a:rPr>
              <a:t>  </a:t>
            </a:r>
            <a:r>
              <a:rPr lang="en-US" sz="1800" b="0" i="0" dirty="0">
                <a:solidFill>
                  <a:srgbClr val="242424"/>
                </a:solidFill>
                <a:effectLst/>
                <a:latin typeface="inherit"/>
              </a:rPr>
              <a:t> </a:t>
            </a:r>
            <a:endParaRPr lang="en-US" sz="1800" b="0" i="0" dirty="0">
              <a:solidFill>
                <a:srgbClr val="242424"/>
              </a:solidFill>
              <a:effectLst/>
              <a:latin typeface="Times New Roman" panose="02020603050405020304" pitchFamily="18" charset="0"/>
            </a:endParaRPr>
          </a:p>
          <a:p>
            <a:pPr algn="l" fontAlgn="base">
              <a:spcAft>
                <a:spcPts val="800"/>
              </a:spcAft>
            </a:pPr>
            <a:r>
              <a:rPr lang="en-US" sz="1800" b="0" i="0" dirty="0">
                <a:solidFill>
                  <a:schemeClr val="bg1"/>
                </a:solidFill>
                <a:effectLst/>
                <a:latin typeface="Aptos" panose="020B0004020202020204" pitchFamily="34" charset="0"/>
              </a:rPr>
              <a:t>For the ICES team website and resources, please click </a:t>
            </a:r>
            <a:r>
              <a:rPr lang="en-US" sz="1800" b="0" i="0" u="sng" dirty="0">
                <a:solidFill>
                  <a:srgbClr val="467886"/>
                </a:solidFill>
                <a:effectLst/>
                <a:latin typeface="Aptos" panose="020B0004020202020204" pitchFamily="34" charset="0"/>
                <a:hlinkClick r:id="rId8" tooltip="https://ocices.org/"/>
              </a:rPr>
              <a:t>here</a:t>
            </a:r>
            <a:r>
              <a:rPr lang="en-US" sz="1800" b="0" i="0" dirty="0">
                <a:solidFill>
                  <a:srgbClr val="000000"/>
                </a:solidFill>
                <a:effectLst/>
                <a:latin typeface="Aptos" panose="020B0004020202020204" pitchFamily="34" charset="0"/>
              </a:rPr>
              <a:t>  </a:t>
            </a:r>
            <a:r>
              <a:rPr lang="en-US" sz="1800" b="0" i="0" dirty="0">
                <a:solidFill>
                  <a:srgbClr val="242424"/>
                </a:solidFill>
                <a:effectLst/>
                <a:latin typeface="inherit"/>
              </a:rPr>
              <a:t> </a:t>
            </a:r>
            <a:endParaRPr lang="en-US" sz="1800" b="0" i="0" dirty="0">
              <a:solidFill>
                <a:srgbClr val="242424"/>
              </a:solidFill>
              <a:effectLst/>
              <a:latin typeface="Times New Roman" panose="02020603050405020304" pitchFamily="18" charset="0"/>
            </a:endParaRPr>
          </a:p>
          <a:p>
            <a:pPr algn="l" fontAlgn="base">
              <a:spcAft>
                <a:spcPts val="800"/>
              </a:spcAft>
            </a:pPr>
            <a:r>
              <a:rPr lang="en-US" sz="1800" b="0" i="0" dirty="0">
                <a:solidFill>
                  <a:schemeClr val="bg1"/>
                </a:solidFill>
                <a:effectLst/>
                <a:latin typeface="Aptos" panose="020B0004020202020204" pitchFamily="34" charset="0"/>
              </a:rPr>
              <a:t>For Knowledge Base Articles regarding HMIS via 211, please click </a:t>
            </a:r>
            <a:r>
              <a:rPr lang="en-US" sz="1800" b="0" i="0" u="sng" dirty="0">
                <a:solidFill>
                  <a:srgbClr val="467886"/>
                </a:solidFill>
                <a:effectLst/>
                <a:latin typeface="Aptos" panose="020B0004020202020204" pitchFamily="34" charset="0"/>
                <a:hlinkClick r:id="rId9" tooltip="https://ochmis-211oc.happyfox.com/home/"/>
              </a:rPr>
              <a:t>here</a:t>
            </a:r>
            <a:r>
              <a:rPr lang="en-US" sz="1800" b="0" i="0" dirty="0">
                <a:solidFill>
                  <a:srgbClr val="000000"/>
                </a:solidFill>
                <a:effectLst/>
                <a:latin typeface="Aptos" panose="020B0004020202020204" pitchFamily="34" charset="0"/>
              </a:rPr>
              <a:t> </a:t>
            </a:r>
            <a:endParaRPr lang="en-US" sz="1800" b="0" i="0" dirty="0">
              <a:solidFill>
                <a:srgbClr val="242424"/>
              </a:solidFill>
              <a:effectLst/>
              <a:latin typeface="Times New Roman" panose="02020603050405020304" pitchFamily="18" charset="0"/>
            </a:endParaRPr>
          </a:p>
          <a:p>
            <a:endParaRPr lang="en-US" dirty="0">
              <a:solidFill>
                <a:schemeClr val="bg1"/>
              </a:solidFill>
            </a:endParaRPr>
          </a:p>
        </p:txBody>
      </p:sp>
      <p:pic>
        <p:nvPicPr>
          <p:cNvPr id="6" name="Graphic 5">
            <a:extLst>
              <a:ext uri="{FF2B5EF4-FFF2-40B4-BE49-F238E27FC236}">
                <a16:creationId xmlns:a16="http://schemas.microsoft.com/office/drawing/2014/main" id="{28D4E1A3-5E2D-5504-9FF5-23080A98C01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582721" y="5732890"/>
            <a:ext cx="2824929" cy="1591606"/>
          </a:xfrm>
          <a:prstGeom prst="rect">
            <a:avLst/>
          </a:prstGeom>
        </p:spPr>
      </p:pic>
      <p:pic>
        <p:nvPicPr>
          <p:cNvPr id="5" name="Recorded Sound">
            <a:hlinkClick r:id="" action="ppaction://media"/>
            <a:extLst>
              <a:ext uri="{FF2B5EF4-FFF2-40B4-BE49-F238E27FC236}">
                <a16:creationId xmlns:a16="http://schemas.microsoft.com/office/drawing/2014/main" id="{C8CBC6DE-1C46-D339-5255-8F19E606ACC5}"/>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244792" y="5740027"/>
            <a:ext cx="487363" cy="487363"/>
          </a:xfrm>
          <a:prstGeom prst="rect">
            <a:avLst/>
          </a:prstGeom>
        </p:spPr>
      </p:pic>
    </p:spTree>
    <p:extLst>
      <p:ext uri="{BB962C8B-B14F-4D97-AF65-F5344CB8AC3E}">
        <p14:creationId xmlns:p14="http://schemas.microsoft.com/office/powerpoint/2010/main" val="3107330660"/>
      </p:ext>
    </p:extLst>
  </p:cSld>
  <p:clrMapOvr>
    <a:masterClrMapping/>
  </p:clrMapOvr>
  <mc:AlternateContent xmlns:mc="http://schemas.openxmlformats.org/markup-compatibility/2006" xmlns:p14="http://schemas.microsoft.com/office/powerpoint/2010/main">
    <mc:Choice Requires="p14">
      <p:transition spd="slow" p14:dur="2000" advTm="5290"/>
    </mc:Choice>
    <mc:Fallback xmlns="">
      <p:transition spd="slow" advTm="5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3" name="Rectangle 65">
            <a:extLst>
              <a:ext uri="{FF2B5EF4-FFF2-40B4-BE49-F238E27FC236}">
                <a16:creationId xmlns:a16="http://schemas.microsoft.com/office/drawing/2014/main" id="{8555C5B3-193A-4749-9AFD-682E53CDDE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7">
            <a:extLst>
              <a:ext uri="{FF2B5EF4-FFF2-40B4-BE49-F238E27FC236}">
                <a16:creationId xmlns:a16="http://schemas.microsoft.com/office/drawing/2014/main" id="{2EAE06A6-F76A-41C9-827A-C561B00448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3"/>
            <a:ext cx="12192000" cy="6858000"/>
          </a:xfrm>
          <a:prstGeom prst="rect">
            <a:avLst/>
          </a:prstGeom>
          <a:gradFill>
            <a:gsLst>
              <a:gs pos="0">
                <a:srgbClr val="000000"/>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9">
            <a:extLst>
              <a:ext uri="{FF2B5EF4-FFF2-40B4-BE49-F238E27FC236}">
                <a16:creationId xmlns:a16="http://schemas.microsoft.com/office/drawing/2014/main" id="{89F9D4E8-0639-444B-949B-9518585061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80861" y="0"/>
            <a:ext cx="7661934" cy="6858000"/>
          </a:xfrm>
          <a:prstGeom prst="rect">
            <a:avLst/>
          </a:prstGeom>
          <a:gradFill>
            <a:gsLst>
              <a:gs pos="0">
                <a:schemeClr val="accent1">
                  <a:lumMod val="75000"/>
                  <a:alpha val="45000"/>
                </a:schemeClr>
              </a:gs>
              <a:gs pos="100000">
                <a:srgbClr val="000000">
                  <a:alpha val="29000"/>
                </a:srgb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71">
            <a:extLst>
              <a:ext uri="{FF2B5EF4-FFF2-40B4-BE49-F238E27FC236}">
                <a16:creationId xmlns:a16="http://schemas.microsoft.com/office/drawing/2014/main" id="{7E3DA7A2-ED70-4BBA-AB72-00AD461FA4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80862" y="-6"/>
            <a:ext cx="11711138" cy="6410334"/>
          </a:xfrm>
          <a:prstGeom prst="rect">
            <a:avLst/>
          </a:prstGeom>
          <a:gradFill>
            <a:gsLst>
              <a:gs pos="0">
                <a:schemeClr val="accent1">
                  <a:alpha val="0"/>
                </a:schemeClr>
              </a:gs>
              <a:gs pos="100000">
                <a:srgbClr val="000000">
                  <a:alpha val="41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983E9D-55E8-4B15-B0B9-4AAB4A0AD7E0}"/>
              </a:ext>
            </a:extLst>
          </p:cNvPr>
          <p:cNvSpPr>
            <a:spLocks noGrp="1"/>
          </p:cNvSpPr>
          <p:nvPr>
            <p:ph type="ctrTitle"/>
          </p:nvPr>
        </p:nvSpPr>
        <p:spPr>
          <a:xfrm>
            <a:off x="1127208" y="857251"/>
            <a:ext cx="4747280" cy="3098061"/>
          </a:xfrm>
        </p:spPr>
        <p:txBody>
          <a:bodyPr vert="horz" lIns="91440" tIns="45720" rIns="91440" bIns="45720" rtlCol="0" anchor="b">
            <a:normAutofit/>
          </a:bodyPr>
          <a:lstStyle/>
          <a:p>
            <a:pPr algn="l"/>
            <a:br>
              <a:rPr lang="en-US" sz="4800" b="1" kern="1200" dirty="0">
                <a:solidFill>
                  <a:srgbClr val="FFBD59"/>
                </a:solidFill>
                <a:latin typeface="Calibri"/>
                <a:ea typeface="Calibri"/>
                <a:cs typeface="Calibri"/>
              </a:rPr>
            </a:br>
            <a:r>
              <a:rPr lang="en-US" sz="4800" b="1" kern="1200" dirty="0">
                <a:solidFill>
                  <a:srgbClr val="FFBD59"/>
                </a:solidFill>
                <a:latin typeface="Calibri"/>
                <a:ea typeface="Calibri"/>
                <a:cs typeface="Calibri"/>
              </a:rPr>
              <a:t>Q&amp;A</a:t>
            </a:r>
            <a:endParaRPr lang="en-US" sz="4800" kern="1200" dirty="0">
              <a:solidFill>
                <a:srgbClr val="FFBD59"/>
              </a:solidFill>
              <a:latin typeface="Calibri"/>
              <a:ea typeface="Calibri"/>
              <a:cs typeface="Calibri"/>
            </a:endParaRPr>
          </a:p>
        </p:txBody>
      </p:sp>
      <p:sp>
        <p:nvSpPr>
          <p:cNvPr id="69" name="Rectangle 73">
            <a:extLst>
              <a:ext uri="{FF2B5EF4-FFF2-40B4-BE49-F238E27FC236}">
                <a16:creationId xmlns:a16="http://schemas.microsoft.com/office/drawing/2014/main" id="{FC485432-3647-4218-B5D3-15D3FA222B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844797" y="-489206"/>
            <a:ext cx="2502408" cy="12191998"/>
          </a:xfrm>
          <a:prstGeom prst="rect">
            <a:avLst/>
          </a:prstGeom>
          <a:gradFill>
            <a:gsLst>
              <a:gs pos="0">
                <a:schemeClr val="accent1">
                  <a:alpha val="24000"/>
                </a:schemeClr>
              </a:gs>
              <a:gs pos="78000">
                <a:schemeClr val="accent1">
                  <a:lumMod val="50000"/>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C528A4DF-3A78-45B1-BE86-13905FC9F9BC}"/>
              </a:ext>
            </a:extLst>
          </p:cNvPr>
          <p:cNvSpPr>
            <a:spLocks noGrp="1"/>
          </p:cNvSpPr>
          <p:nvPr>
            <p:ph type="subTitle" idx="1"/>
          </p:nvPr>
        </p:nvSpPr>
        <p:spPr>
          <a:xfrm>
            <a:off x="1127208" y="4756265"/>
            <a:ext cx="4393278" cy="1244483"/>
          </a:xfrm>
        </p:spPr>
        <p:txBody>
          <a:bodyPr vert="horz" lIns="91440" tIns="45720" rIns="91440" bIns="45720" rtlCol="0" anchor="t">
            <a:normAutofit/>
          </a:bodyPr>
          <a:lstStyle/>
          <a:p>
            <a:pPr algn="l"/>
            <a:r>
              <a:rPr lang="en-US" b="1" dirty="0">
                <a:solidFill>
                  <a:srgbClr val="FFFFFF"/>
                </a:solidFill>
                <a:latin typeface="Calibri"/>
                <a:ea typeface="Calibri"/>
                <a:cs typeface="Calibri"/>
              </a:rPr>
              <a:t>For more information, come to virtual office hours or contact your SPA administrator.</a:t>
            </a:r>
            <a:endParaRPr lang="en-US" b="1" kern="1200" dirty="0">
              <a:solidFill>
                <a:srgbClr val="FFFFFF"/>
              </a:solidFill>
              <a:latin typeface="Calibri"/>
              <a:ea typeface="Calibri"/>
              <a:cs typeface="Calibri"/>
            </a:endParaRPr>
          </a:p>
        </p:txBody>
      </p:sp>
      <p:sp>
        <p:nvSpPr>
          <p:cNvPr id="76" name="Oval 75">
            <a:extLst>
              <a:ext uri="{FF2B5EF4-FFF2-40B4-BE49-F238E27FC236}">
                <a16:creationId xmlns:a16="http://schemas.microsoft.com/office/drawing/2014/main" id="{F4AFDDCA-6ABA-4D23-8A5C-1BF0F4308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0589" y="1062544"/>
            <a:ext cx="4756162" cy="47561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73B6B636-6153-1B8F-9F33-15E5ABCC566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91370" y="1399517"/>
            <a:ext cx="6147795" cy="3463757"/>
          </a:xfrm>
          <a:prstGeom prst="rect">
            <a:avLst/>
          </a:prstGeom>
        </p:spPr>
      </p:pic>
      <p:sp>
        <p:nvSpPr>
          <p:cNvPr id="7" name="TextBox 6">
            <a:extLst>
              <a:ext uri="{FF2B5EF4-FFF2-40B4-BE49-F238E27FC236}">
                <a16:creationId xmlns:a16="http://schemas.microsoft.com/office/drawing/2014/main" id="{9695FC6A-0A40-5F6F-3B61-22AC119D49E5}"/>
              </a:ext>
            </a:extLst>
          </p:cNvPr>
          <p:cNvSpPr txBox="1"/>
          <p:nvPr/>
        </p:nvSpPr>
        <p:spPr>
          <a:xfrm>
            <a:off x="6241312" y="3859619"/>
            <a:ext cx="5071730" cy="646331"/>
          </a:xfrm>
          <a:prstGeom prst="rect">
            <a:avLst/>
          </a:prstGeom>
          <a:noFill/>
        </p:spPr>
        <p:txBody>
          <a:bodyPr wrap="square" rtlCol="0">
            <a:spAutoFit/>
          </a:bodyPr>
          <a:lstStyle/>
          <a:p>
            <a:pPr algn="ctr">
              <a:spcAft>
                <a:spcPts val="600"/>
              </a:spcAft>
            </a:pPr>
            <a:r>
              <a:rPr lang="en-US" sz="3600">
                <a:solidFill>
                  <a:srgbClr val="0C97B8"/>
                </a:solidFill>
                <a:latin typeface="Calibri"/>
                <a:ea typeface="Calibri"/>
                <a:cs typeface="Calibri"/>
              </a:rPr>
              <a:t>THANK YOU!</a:t>
            </a:r>
          </a:p>
        </p:txBody>
      </p:sp>
      <p:cxnSp>
        <p:nvCxnSpPr>
          <p:cNvPr id="10" name="Straight Connector 9">
            <a:extLst>
              <a:ext uri="{FF2B5EF4-FFF2-40B4-BE49-F238E27FC236}">
                <a16:creationId xmlns:a16="http://schemas.microsoft.com/office/drawing/2014/main" id="{3C6656B7-401C-60E3-8210-EBCEE160835C}"/>
              </a:ext>
            </a:extLst>
          </p:cNvPr>
          <p:cNvCxnSpPr/>
          <p:nvPr/>
        </p:nvCxnSpPr>
        <p:spPr>
          <a:xfrm>
            <a:off x="6671516" y="3785191"/>
            <a:ext cx="4173693" cy="0"/>
          </a:xfrm>
          <a:prstGeom prst="line">
            <a:avLst/>
          </a:prstGeom>
        </p:spPr>
        <p:style>
          <a:lnRef idx="1">
            <a:schemeClr val="accent2"/>
          </a:lnRef>
          <a:fillRef idx="0">
            <a:schemeClr val="accent2"/>
          </a:fillRef>
          <a:effectRef idx="0">
            <a:schemeClr val="accent2"/>
          </a:effectRef>
          <a:fontRef idx="minor">
            <a:schemeClr val="tx1"/>
          </a:fontRef>
        </p:style>
      </p:cxnSp>
      <p:pic>
        <p:nvPicPr>
          <p:cNvPr id="4" name="Recorded Sound">
            <a:hlinkClick r:id="" action="ppaction://media"/>
            <a:extLst>
              <a:ext uri="{FF2B5EF4-FFF2-40B4-BE49-F238E27FC236}">
                <a16:creationId xmlns:a16="http://schemas.microsoft.com/office/drawing/2014/main" id="{4AB05162-19C2-A54B-689F-E389ADCE09A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29975" y="5903119"/>
            <a:ext cx="487363" cy="487363"/>
          </a:xfrm>
          <a:prstGeom prst="rect">
            <a:avLst/>
          </a:prstGeom>
        </p:spPr>
      </p:pic>
    </p:spTree>
    <p:extLst>
      <p:ext uri="{BB962C8B-B14F-4D97-AF65-F5344CB8AC3E}">
        <p14:creationId xmlns:p14="http://schemas.microsoft.com/office/powerpoint/2010/main" val="1471634383"/>
      </p:ext>
    </p:extLst>
  </p:cSld>
  <p:clrMapOvr>
    <a:masterClrMapping/>
  </p:clrMapOvr>
  <mc:AlternateContent xmlns:mc="http://schemas.openxmlformats.org/markup-compatibility/2006" xmlns:p14="http://schemas.microsoft.com/office/powerpoint/2010/main">
    <mc:Choice Requires="p14">
      <p:transition spd="slow" p14:dur="2000" advTm="6170"/>
    </mc:Choice>
    <mc:Fallback xmlns="">
      <p:transition spd="slow" advTm="6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7B46A-4A92-4E55-B426-E91F15B62956}"/>
              </a:ext>
            </a:extLst>
          </p:cNvPr>
          <p:cNvSpPr>
            <a:spLocks noGrp="1"/>
          </p:cNvSpPr>
          <p:nvPr>
            <p:ph type="title"/>
          </p:nvPr>
        </p:nvSpPr>
        <p:spPr>
          <a:xfrm>
            <a:off x="266242" y="273943"/>
            <a:ext cx="9895951" cy="1033669"/>
          </a:xfrm>
        </p:spPr>
        <p:txBody>
          <a:bodyPr>
            <a:normAutofit/>
          </a:bodyPr>
          <a:lstStyle/>
          <a:p>
            <a:r>
              <a:rPr lang="en-US" sz="4000" b="1" u="sng" dirty="0">
                <a:solidFill>
                  <a:srgbClr val="FFBD59"/>
                </a:solidFill>
                <a:latin typeface="Calibri"/>
                <a:ea typeface="Calibri"/>
                <a:cs typeface="Calibri"/>
              </a:rPr>
              <a:t>Knowledge Check</a:t>
            </a:r>
            <a:endParaRPr lang="en-US" u="sng" dirty="0">
              <a:ea typeface="Calibri Light"/>
              <a:cs typeface="Calibri Light"/>
            </a:endParaRPr>
          </a:p>
        </p:txBody>
      </p:sp>
      <p:sp>
        <p:nvSpPr>
          <p:cNvPr id="11" name="Slide Number Placeholder 10">
            <a:extLst>
              <a:ext uri="{FF2B5EF4-FFF2-40B4-BE49-F238E27FC236}">
                <a16:creationId xmlns:a16="http://schemas.microsoft.com/office/drawing/2014/main" id="{56590ED8-2CA0-2E80-240C-8BB9B7324B65}"/>
              </a:ext>
            </a:extLst>
          </p:cNvPr>
          <p:cNvSpPr>
            <a:spLocks noGrp="1"/>
          </p:cNvSpPr>
          <p:nvPr>
            <p:ph type="sldNum" sz="quarter" idx="12"/>
          </p:nvPr>
        </p:nvSpPr>
        <p:spPr/>
        <p:txBody>
          <a:bodyPr/>
          <a:lstStyle/>
          <a:p>
            <a:fld id="{A126FBA3-4D8C-4739-A0E4-F9C06245E14A}" type="slidenum">
              <a:rPr lang="en-US" smtClean="0"/>
              <a:t>6</a:t>
            </a:fld>
            <a:endParaRPr lang="en-US" dirty="0"/>
          </a:p>
        </p:txBody>
      </p:sp>
      <p:sp>
        <p:nvSpPr>
          <p:cNvPr id="7" name="TextBox 6">
            <a:extLst>
              <a:ext uri="{FF2B5EF4-FFF2-40B4-BE49-F238E27FC236}">
                <a16:creationId xmlns:a16="http://schemas.microsoft.com/office/drawing/2014/main" id="{DD0B921E-13A0-9248-7DDD-AFF97CBEFBA0}"/>
              </a:ext>
            </a:extLst>
          </p:cNvPr>
          <p:cNvSpPr txBox="1"/>
          <p:nvPr/>
        </p:nvSpPr>
        <p:spPr>
          <a:xfrm>
            <a:off x="130288" y="1575912"/>
            <a:ext cx="9964482"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dirty="0">
                <a:ea typeface="Calibri"/>
                <a:cs typeface="Calibri"/>
              </a:rPr>
              <a:t>CES Access Point staff should understand the following</a:t>
            </a:r>
            <a:r>
              <a:rPr lang="en-US" dirty="0">
                <a:ea typeface="Calibri"/>
                <a:cs typeface="Calibri"/>
              </a:rPr>
              <a:t>:</a:t>
            </a:r>
          </a:p>
          <a:p>
            <a:endParaRPr lang="en-US" dirty="0">
              <a:ea typeface="Calibri"/>
              <a:cs typeface="Calibri"/>
            </a:endParaRPr>
          </a:p>
          <a:p>
            <a:pPr marL="285750" indent="-285750">
              <a:buFont typeface="Calibri"/>
              <a:buChar char="-"/>
            </a:pPr>
            <a:r>
              <a:rPr lang="en-US" dirty="0">
                <a:ea typeface="Calibri"/>
                <a:cs typeface="Calibri"/>
              </a:rPr>
              <a:t>HUD definitions of Literal Homelessness, Chronic Homelessness, and Disability.</a:t>
            </a:r>
          </a:p>
          <a:p>
            <a:pPr marL="285750" indent="-285750">
              <a:buFont typeface="Calibri"/>
              <a:buChar char="-"/>
            </a:pPr>
            <a:r>
              <a:rPr lang="en-US" dirty="0">
                <a:ea typeface="Calibri"/>
                <a:cs typeface="Calibri"/>
              </a:rPr>
              <a:t>HUD definition for a break in homelessness, including defining institutional stays. </a:t>
            </a:r>
          </a:p>
          <a:p>
            <a:pPr marL="285750" indent="-285750">
              <a:buFont typeface="Calibri"/>
              <a:buChar char="-"/>
            </a:pPr>
            <a:r>
              <a:rPr lang="en-US" dirty="0">
                <a:ea typeface="Calibri"/>
                <a:cs typeface="Calibri"/>
              </a:rPr>
              <a:t>Who has been identified as the agency's HMIS Administrative contact.</a:t>
            </a:r>
          </a:p>
          <a:p>
            <a:pPr marL="285750" indent="-285750">
              <a:buFont typeface="Calibri"/>
              <a:buChar char="-"/>
            </a:pPr>
            <a:endParaRPr lang="en-US" dirty="0">
              <a:ea typeface="Calibri"/>
              <a:cs typeface="Calibri"/>
            </a:endParaRPr>
          </a:p>
          <a:p>
            <a:pPr marL="285750" indent="-285750">
              <a:buFont typeface="Calibri"/>
              <a:buChar char="-"/>
            </a:pPr>
            <a:endParaRPr lang="en-US" dirty="0">
              <a:ea typeface="Calibri"/>
              <a:cs typeface="Calibri"/>
            </a:endParaRPr>
          </a:p>
        </p:txBody>
      </p:sp>
      <p:sp>
        <p:nvSpPr>
          <p:cNvPr id="12" name="TextBox 11">
            <a:extLst>
              <a:ext uri="{FF2B5EF4-FFF2-40B4-BE49-F238E27FC236}">
                <a16:creationId xmlns:a16="http://schemas.microsoft.com/office/drawing/2014/main" id="{7A9406BE-7353-1072-515D-500FC61A825E}"/>
              </a:ext>
            </a:extLst>
          </p:cNvPr>
          <p:cNvSpPr txBox="1"/>
          <p:nvPr/>
        </p:nvSpPr>
        <p:spPr>
          <a:xfrm>
            <a:off x="130288" y="3120506"/>
            <a:ext cx="9964482" cy="32316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u="sng" dirty="0">
                <a:ea typeface="Calibri"/>
                <a:cs typeface="Calibri"/>
              </a:rPr>
              <a:t>By the end of this training, attendees should know</a:t>
            </a:r>
            <a:r>
              <a:rPr lang="en-US" sz="1700" dirty="0">
                <a:ea typeface="Calibri"/>
                <a:cs typeface="Calibri"/>
              </a:rPr>
              <a:t>:</a:t>
            </a:r>
          </a:p>
          <a:p>
            <a:endParaRPr lang="en-US" sz="1700" dirty="0">
              <a:ea typeface="Calibri"/>
              <a:cs typeface="Calibri"/>
            </a:endParaRPr>
          </a:p>
          <a:p>
            <a:pPr marL="285750" indent="-285750">
              <a:buFont typeface="Calibri"/>
              <a:buChar char="-"/>
            </a:pPr>
            <a:r>
              <a:rPr lang="en-US" sz="1700" dirty="0">
                <a:ea typeface="Calibri"/>
                <a:cs typeface="Calibri"/>
              </a:rPr>
              <a:t>How to correctly complete the ICES enrollment screen fields.</a:t>
            </a:r>
          </a:p>
          <a:p>
            <a:pPr marL="285750" indent="-285750">
              <a:buFont typeface="Calibri"/>
              <a:buChar char="-"/>
            </a:pPr>
            <a:r>
              <a:rPr lang="en-US" sz="1700" dirty="0">
                <a:ea typeface="Calibri"/>
                <a:cs typeface="Calibri"/>
              </a:rPr>
              <a:t>Which documents are required and/or recommended for CES participation.</a:t>
            </a:r>
          </a:p>
          <a:p>
            <a:pPr marL="285750" indent="-285750">
              <a:buFont typeface="Calibri"/>
              <a:buChar char="-"/>
            </a:pPr>
            <a:r>
              <a:rPr lang="en-US" sz="1700" dirty="0">
                <a:ea typeface="Calibri"/>
                <a:cs typeface="Calibri"/>
              </a:rPr>
              <a:t>How to correctly complete third-party homeless verification, including when to attach agency letters. </a:t>
            </a:r>
          </a:p>
          <a:p>
            <a:pPr marL="285750" indent="-285750">
              <a:buFont typeface="Calibri"/>
              <a:buChar char="-"/>
            </a:pPr>
            <a:r>
              <a:rPr lang="en-US" sz="1700" dirty="0">
                <a:ea typeface="Calibri"/>
                <a:cs typeface="Calibri"/>
              </a:rPr>
              <a:t>ICES Community Queue (CQ) prioritization and how to refer to the ICES CQ.</a:t>
            </a:r>
          </a:p>
          <a:p>
            <a:pPr marL="285750" indent="-285750">
              <a:buFont typeface="Calibri"/>
              <a:buChar char="-"/>
            </a:pPr>
            <a:r>
              <a:rPr lang="en-US" sz="1700" dirty="0">
                <a:ea typeface="Calibri"/>
                <a:cs typeface="Calibri"/>
              </a:rPr>
              <a:t>Where to locate the referral to the CQ and referral notes.</a:t>
            </a:r>
          </a:p>
          <a:p>
            <a:pPr marL="285750" indent="-285750">
              <a:buFont typeface="Calibri"/>
              <a:buChar char="-"/>
            </a:pPr>
            <a:r>
              <a:rPr lang="en-US" sz="1700" dirty="0">
                <a:ea typeface="Calibri"/>
                <a:cs typeface="Calibri"/>
              </a:rPr>
              <a:t>How to fix enrollment screen and/or documentation errors.</a:t>
            </a:r>
          </a:p>
          <a:p>
            <a:pPr marL="285750" indent="-285750">
              <a:buFont typeface="Calibri"/>
              <a:buChar char="-"/>
            </a:pPr>
            <a:r>
              <a:rPr lang="en-US" sz="1700" dirty="0">
                <a:ea typeface="Calibri"/>
                <a:cs typeface="Calibri"/>
              </a:rPr>
              <a:t>How to access and review the weekly prioritized list emails and attend ICES Virtual Office Hours.</a:t>
            </a:r>
          </a:p>
          <a:p>
            <a:pPr marL="285750" indent="-285750">
              <a:buFont typeface="Calibri"/>
              <a:buChar char="-"/>
            </a:pPr>
            <a:r>
              <a:rPr lang="en-US" sz="1700" dirty="0">
                <a:ea typeface="Calibri"/>
                <a:cs typeface="Calibri"/>
              </a:rPr>
              <a:t>How to access and attend the CES Match Meetings and know which SPA meetings to attend. </a:t>
            </a:r>
          </a:p>
          <a:p>
            <a:pPr marL="285750" indent="-285750">
              <a:buFont typeface="Calibri"/>
              <a:buChar char="-"/>
            </a:pPr>
            <a:r>
              <a:rPr lang="en-US" sz="1700" dirty="0">
                <a:ea typeface="Calibri"/>
                <a:cs typeface="Calibri"/>
              </a:rPr>
              <a:t>Post-match meeting steps after verbally accepting a match. </a:t>
            </a:r>
          </a:p>
          <a:p>
            <a:pPr marL="285750" indent="-285750">
              <a:buFont typeface="Calibri"/>
              <a:buChar char="-"/>
            </a:pPr>
            <a:endParaRPr lang="en-US" sz="1700" dirty="0">
              <a:ea typeface="Calibri"/>
              <a:cs typeface="Calibri"/>
            </a:endParaRPr>
          </a:p>
        </p:txBody>
      </p:sp>
      <p:sp>
        <p:nvSpPr>
          <p:cNvPr id="4" name="Rectangle 3">
            <a:extLst>
              <a:ext uri="{FF2B5EF4-FFF2-40B4-BE49-F238E27FC236}">
                <a16:creationId xmlns:a16="http://schemas.microsoft.com/office/drawing/2014/main" id="{448F87FD-2E49-0E8C-10E5-347E853DB6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3AD987C-5223-0547-9FD6-7ADE09EC1D8D}"/>
              </a:ext>
            </a:extLst>
          </p:cNvPr>
          <p:cNvSpPr txBox="1"/>
          <p:nvPr/>
        </p:nvSpPr>
        <p:spPr>
          <a:xfrm rot="5400000">
            <a:off x="8291189" y="2822805"/>
            <a:ext cx="631391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dirty="0">
                <a:cs typeface="Calibri"/>
              </a:rPr>
              <a:t>Part 1: Access Point Roles &amp; Responsibilities</a:t>
            </a:r>
          </a:p>
        </p:txBody>
      </p:sp>
      <p:pic>
        <p:nvPicPr>
          <p:cNvPr id="3" name="Graphic 2">
            <a:extLst>
              <a:ext uri="{FF2B5EF4-FFF2-40B4-BE49-F238E27FC236}">
                <a16:creationId xmlns:a16="http://schemas.microsoft.com/office/drawing/2014/main" id="{8ED6BB76-D58F-4D5C-7BC0-29B1D6F52F0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96585" y="5929656"/>
            <a:ext cx="2304058" cy="1300537"/>
          </a:xfrm>
          <a:prstGeom prst="rect">
            <a:avLst/>
          </a:prstGeom>
        </p:spPr>
      </p:pic>
      <p:pic>
        <p:nvPicPr>
          <p:cNvPr id="5" name="6">
            <a:hlinkClick r:id="" action="ppaction://media"/>
            <a:extLst>
              <a:ext uri="{FF2B5EF4-FFF2-40B4-BE49-F238E27FC236}">
                <a16:creationId xmlns:a16="http://schemas.microsoft.com/office/drawing/2014/main" id="{B187E897-1D89-4074-44D3-940AF1D466C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59861" y="6195218"/>
            <a:ext cx="487363" cy="487363"/>
          </a:xfrm>
          <a:prstGeom prst="rect">
            <a:avLst/>
          </a:prstGeom>
        </p:spPr>
      </p:pic>
    </p:spTree>
    <p:extLst>
      <p:ext uri="{BB962C8B-B14F-4D97-AF65-F5344CB8AC3E}">
        <p14:creationId xmlns:p14="http://schemas.microsoft.com/office/powerpoint/2010/main" val="1232383153"/>
      </p:ext>
    </p:extLst>
  </p:cSld>
  <p:clrMapOvr>
    <a:masterClrMapping/>
  </p:clrMapOvr>
  <mc:AlternateContent xmlns:mc="http://schemas.openxmlformats.org/markup-compatibility/2006" xmlns:p14="http://schemas.microsoft.com/office/powerpoint/2010/main">
    <mc:Choice Requires="p14">
      <p:transition spd="slow" p14:dur="2000" advTm="65961"/>
    </mc:Choice>
    <mc:Fallback xmlns="">
      <p:transition spd="slow" advTm="6596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xEl>
                                              <p:pRg st="2" end="2"/>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2">
                                            <p:txEl>
                                              <p:pRg st="3" end="3"/>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2">
                                            <p:txEl>
                                              <p:pRg st="4" end="4"/>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2">
                                            <p:txEl>
                                              <p:pRg st="5" end="5"/>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2">
                                            <p:txEl>
                                              <p:pRg st="6" end="6"/>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2">
                                            <p:txEl>
                                              <p:pRg st="7" end="7"/>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2">
                                            <p:txEl>
                                              <p:pRg st="8" end="8"/>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2">
                                            <p:txEl>
                                              <p:pRg st="9" end="9"/>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2">
                                            <p:txEl>
                                              <p:pRg st="10" end="10"/>
                                            </p:txEl>
                                          </p:spTgt>
                                        </p:tgtEl>
                                        <p:attrNameLst>
                                          <p:attrName>style.visibility</p:attrName>
                                        </p:attrNameLst>
                                      </p:cBhvr>
                                      <p:to>
                                        <p:strVal val="visible"/>
                                      </p:to>
                                    </p:set>
                                  </p:childTnLst>
                                </p:cTn>
                              </p:par>
                            </p:childTnLst>
                          </p:cTn>
                        </p:par>
                        <p:par>
                          <p:cTn id="59" fill="hold">
                            <p:stCondLst>
                              <p:cond delay="0"/>
                            </p:stCondLst>
                            <p:childTnLst>
                              <p:par>
                                <p:cTn id="60" presetID="1" presetClass="mediacall" presetSubtype="0" fill="hold" nodeType="afterEffect">
                                  <p:stCondLst>
                                    <p:cond delay="0"/>
                                  </p:stCondLst>
                                  <p:childTnLst>
                                    <p:cmd type="call" cmd="playFrom(0.0)">
                                      <p:cBhvr>
                                        <p:cTn id="61" dur="7977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2"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a:extLst>
              <a:ext uri="{FF2B5EF4-FFF2-40B4-BE49-F238E27FC236}">
                <a16:creationId xmlns:a16="http://schemas.microsoft.com/office/drawing/2014/main" id="{477B7D5F-B682-C22A-A93E-B13CCA08BAB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023996" y="5859556"/>
            <a:ext cx="2272688" cy="1267483"/>
          </a:xfrm>
          <a:prstGeom prst="rect">
            <a:avLst/>
          </a:prstGeom>
        </p:spPr>
      </p:pic>
      <p:sp>
        <p:nvSpPr>
          <p:cNvPr id="2" name="Title 1">
            <a:extLst>
              <a:ext uri="{FF2B5EF4-FFF2-40B4-BE49-F238E27FC236}">
                <a16:creationId xmlns:a16="http://schemas.microsoft.com/office/drawing/2014/main" id="{84A6BDCB-13D9-4611-B769-D161A8E77224}"/>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4000" dirty="0">
                <a:solidFill>
                  <a:srgbClr val="FFBD59"/>
                </a:solidFill>
                <a:latin typeface="Calibri"/>
                <a:cs typeface="Calibri"/>
              </a:rPr>
              <a:t>Part 2: ICES WORKFLOW</a:t>
            </a:r>
            <a:endParaRPr lang="en-US" dirty="0"/>
          </a:p>
        </p:txBody>
      </p:sp>
      <p:sp>
        <p:nvSpPr>
          <p:cNvPr id="90" name="Rectangle 89">
            <a:extLst>
              <a:ext uri="{FF2B5EF4-FFF2-40B4-BE49-F238E27FC236}">
                <a16:creationId xmlns:a16="http://schemas.microsoft.com/office/drawing/2014/main" id="{EE59C9B0-C0B8-AE88-0BB0-0D20C84D7873}"/>
              </a:ext>
            </a:extLst>
          </p:cNvPr>
          <p:cNvSpPr/>
          <p:nvPr/>
        </p:nvSpPr>
        <p:spPr>
          <a:xfrm>
            <a:off x="702136" y="2459684"/>
            <a:ext cx="8830014" cy="27959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342900" indent="-342900">
              <a:buFont typeface="Wingdings" panose="05000000000000000000" pitchFamily="2" charset="2"/>
              <a:buChar char="ü"/>
            </a:pPr>
            <a:r>
              <a:rPr lang="en-US" sz="2400" dirty="0">
                <a:solidFill>
                  <a:schemeClr val="accent1"/>
                </a:solidFill>
                <a:latin typeface="Calibri"/>
                <a:ea typeface="Calibri"/>
                <a:cs typeface="Calibri"/>
              </a:rPr>
              <a:t>ICES Program Enrollment</a:t>
            </a:r>
          </a:p>
          <a:p>
            <a:pPr marL="342900" indent="-342900">
              <a:buFont typeface="Wingdings" panose="05000000000000000000" pitchFamily="2" charset="2"/>
              <a:buChar char="ü"/>
            </a:pPr>
            <a:r>
              <a:rPr lang="en-US" sz="2400" dirty="0">
                <a:solidFill>
                  <a:schemeClr val="accent1"/>
                </a:solidFill>
                <a:latin typeface="Calibri"/>
                <a:ea typeface="Calibri"/>
                <a:cs typeface="Calibri"/>
              </a:rPr>
              <a:t>Homelessness Documentation</a:t>
            </a:r>
          </a:p>
          <a:p>
            <a:pPr marL="342900" indent="-342900">
              <a:buFont typeface="Wingdings" panose="05000000000000000000" pitchFamily="2" charset="2"/>
              <a:buChar char="ü"/>
            </a:pPr>
            <a:r>
              <a:rPr lang="en-US" sz="2400" dirty="0">
                <a:solidFill>
                  <a:schemeClr val="accent1"/>
                </a:solidFill>
                <a:latin typeface="Calibri"/>
                <a:ea typeface="Calibri"/>
                <a:cs typeface="Calibri"/>
              </a:rPr>
              <a:t>Housing Planning</a:t>
            </a:r>
          </a:p>
          <a:p>
            <a:pPr marL="342900" indent="-342900">
              <a:buFont typeface="Wingdings" panose="05000000000000000000" pitchFamily="2" charset="2"/>
              <a:buChar char="ü"/>
            </a:pPr>
            <a:r>
              <a:rPr lang="en-US" sz="2400" dirty="0">
                <a:solidFill>
                  <a:schemeClr val="accent1"/>
                </a:solidFill>
                <a:latin typeface="Calibri"/>
                <a:ea typeface="Calibri"/>
                <a:cs typeface="Calibri"/>
              </a:rPr>
              <a:t>Assessment &amp; Referral</a:t>
            </a:r>
          </a:p>
          <a:p>
            <a:pPr marL="342900" indent="-342900">
              <a:buFont typeface="Wingdings,Sans-Serif" panose="05000000000000000000" pitchFamily="2" charset="2"/>
              <a:buChar char="ü"/>
            </a:pPr>
            <a:r>
              <a:rPr lang="en-US" sz="2400" dirty="0">
                <a:solidFill>
                  <a:schemeClr val="accent1"/>
                </a:solidFill>
                <a:latin typeface="Calibri"/>
                <a:cs typeface="Calibri"/>
              </a:rPr>
              <a:t>Match Meetings</a:t>
            </a:r>
            <a:endParaRPr lang="en-US" sz="2400" dirty="0">
              <a:solidFill>
                <a:schemeClr val="accent1"/>
              </a:solidFill>
              <a:latin typeface="Calibri"/>
              <a:ea typeface="Calibri"/>
              <a:cs typeface="Calibri"/>
            </a:endParaRPr>
          </a:p>
          <a:p>
            <a:pPr marL="342900" indent="-342900">
              <a:buFont typeface="Wingdings,Sans-Serif" panose="05000000000000000000" pitchFamily="2" charset="2"/>
              <a:buChar char="ü"/>
            </a:pPr>
            <a:r>
              <a:rPr lang="en-US" sz="2400" dirty="0">
                <a:solidFill>
                  <a:schemeClr val="accent1"/>
                </a:solidFill>
                <a:latin typeface="Calibri"/>
                <a:ea typeface="Calibri"/>
                <a:cs typeface="Calibri"/>
              </a:rPr>
              <a:t>Match Confirmation and Housing Navigation</a:t>
            </a:r>
          </a:p>
          <a:p>
            <a:pPr marL="342900" indent="-342900">
              <a:buFont typeface="Wingdings" panose="05000000000000000000" pitchFamily="2" charset="2"/>
              <a:buChar char="ü"/>
            </a:pPr>
            <a:r>
              <a:rPr lang="en-US" sz="2400" dirty="0">
                <a:solidFill>
                  <a:schemeClr val="accent1"/>
                </a:solidFill>
                <a:latin typeface="Calibri"/>
                <a:ea typeface="Calibri"/>
                <a:cs typeface="Calibri"/>
              </a:rPr>
              <a:t>ICES Data Standards for Participation </a:t>
            </a:r>
          </a:p>
        </p:txBody>
      </p:sp>
      <p:pic>
        <p:nvPicPr>
          <p:cNvPr id="5" name="Recorded Sound">
            <a:hlinkClick r:id="" action="ppaction://media"/>
            <a:extLst>
              <a:ext uri="{FF2B5EF4-FFF2-40B4-BE49-F238E27FC236}">
                <a16:creationId xmlns:a16="http://schemas.microsoft.com/office/drawing/2014/main" id="{1A14C83E-F81A-3CED-C3A3-1AE323498F4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02671" y="5852184"/>
            <a:ext cx="487363" cy="487363"/>
          </a:xfrm>
          <a:prstGeom prst="rect">
            <a:avLst/>
          </a:prstGeom>
        </p:spPr>
      </p:pic>
    </p:spTree>
    <p:extLst>
      <p:ext uri="{BB962C8B-B14F-4D97-AF65-F5344CB8AC3E}">
        <p14:creationId xmlns:p14="http://schemas.microsoft.com/office/powerpoint/2010/main" val="2303897230"/>
      </p:ext>
    </p:extLst>
  </p:cSld>
  <p:clrMapOvr>
    <a:masterClrMapping/>
  </p:clrMapOvr>
  <mc:AlternateContent xmlns:mc="http://schemas.openxmlformats.org/markup-compatibility/2006" xmlns:p14="http://schemas.microsoft.com/office/powerpoint/2010/main">
    <mc:Choice Requires="p14">
      <p:transition spd="slow" p14:dur="2000" advTm="20920"/>
    </mc:Choice>
    <mc:Fallback xmlns="">
      <p:transition spd="slow" advTm="20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7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93F0ADB5-A0B4-4B01-A8C4-FDC34CE2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A6D0FDE-0241-4C21-A720-A69475358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00206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F7DAF42-1C6A-F5BF-BC65-5BDDFE2892BF}"/>
              </a:ext>
            </a:extLst>
          </p:cNvPr>
          <p:cNvSpPr/>
          <p:nvPr/>
        </p:nvSpPr>
        <p:spPr>
          <a:xfrm>
            <a:off x="-15595" y="-122299"/>
            <a:ext cx="4654296" cy="6977062"/>
          </a:xfrm>
          <a:prstGeom prst="rect">
            <a:avLst/>
          </a:prstGeom>
          <a:solidFill>
            <a:srgbClr val="2A4D88"/>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b="1">
              <a:solidFill>
                <a:schemeClr val="bg1"/>
              </a:solidFill>
            </a:endParaRPr>
          </a:p>
        </p:txBody>
      </p:sp>
      <p:sp>
        <p:nvSpPr>
          <p:cNvPr id="2" name="Title 1">
            <a:extLst>
              <a:ext uri="{FF2B5EF4-FFF2-40B4-BE49-F238E27FC236}">
                <a16:creationId xmlns:a16="http://schemas.microsoft.com/office/drawing/2014/main" id="{E94EACA9-D45B-498C-9612-162CACE6B9A3}"/>
              </a:ext>
            </a:extLst>
          </p:cNvPr>
          <p:cNvSpPr>
            <a:spLocks noGrp="1"/>
          </p:cNvSpPr>
          <p:nvPr>
            <p:ph type="ctrTitle"/>
          </p:nvPr>
        </p:nvSpPr>
        <p:spPr>
          <a:xfrm>
            <a:off x="619663" y="793019"/>
            <a:ext cx="3273371" cy="1495794"/>
          </a:xfrm>
          <a:noFill/>
          <a:ln>
            <a:solidFill>
              <a:schemeClr val="bg1"/>
            </a:solidFill>
          </a:ln>
        </p:spPr>
        <p:txBody>
          <a:bodyPr vert="horz" wrap="square" lIns="182880" tIns="182880" rIns="182880" bIns="182880" rtlCol="0" anchor="ctr">
            <a:normAutofit/>
          </a:bodyPr>
          <a:lstStyle/>
          <a:p>
            <a:r>
              <a:rPr lang="en-US" sz="2400" u="sng" dirty="0">
                <a:solidFill>
                  <a:schemeClr val="bg1"/>
                </a:solidFill>
                <a:latin typeface="Calibri"/>
                <a:ea typeface="Calibri"/>
                <a:cs typeface="Calibri"/>
              </a:rPr>
              <a:t>Ices workflow</a:t>
            </a:r>
            <a:r>
              <a:rPr lang="en-US" sz="2400" dirty="0">
                <a:solidFill>
                  <a:schemeClr val="bg1"/>
                </a:solidFill>
                <a:latin typeface="Calibri"/>
                <a:ea typeface="Calibri"/>
                <a:cs typeface="Calibri"/>
              </a:rPr>
              <a:t>: </a:t>
            </a:r>
            <a:br>
              <a:rPr lang="en-US" sz="2400" dirty="0">
                <a:solidFill>
                  <a:schemeClr val="bg1"/>
                </a:solidFill>
                <a:latin typeface="Calibri"/>
                <a:ea typeface="Calibri"/>
                <a:cs typeface="Calibri"/>
              </a:rPr>
            </a:br>
            <a:r>
              <a:rPr lang="en-US" sz="2400" dirty="0">
                <a:solidFill>
                  <a:schemeClr val="accent1"/>
                </a:solidFill>
                <a:latin typeface="Calibri"/>
                <a:ea typeface="Calibri"/>
                <a:cs typeface="Calibri"/>
              </a:rPr>
              <a:t>ICES Program enrollment</a:t>
            </a:r>
          </a:p>
        </p:txBody>
      </p:sp>
      <p:sp>
        <p:nvSpPr>
          <p:cNvPr id="22" name="TextBox 21">
            <a:extLst>
              <a:ext uri="{FF2B5EF4-FFF2-40B4-BE49-F238E27FC236}">
                <a16:creationId xmlns:a16="http://schemas.microsoft.com/office/drawing/2014/main" id="{FFF056E5-14F4-664B-8B7B-AEF3C0161F72}"/>
              </a:ext>
            </a:extLst>
          </p:cNvPr>
          <p:cNvSpPr txBox="1"/>
          <p:nvPr/>
        </p:nvSpPr>
        <p:spPr>
          <a:xfrm>
            <a:off x="6896051" y="5287977"/>
            <a:ext cx="360759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rgbClr val="002196"/>
                </a:solidFill>
                <a:latin typeface="Calibri"/>
                <a:ea typeface="Calibri"/>
                <a:cs typeface="Calibri"/>
                <a:hlinkClick r:id="rId6">
                  <a:extLst>
                    <a:ext uri="{A12FA001-AC4F-418D-AE19-62706E023703}">
                      <ahyp:hlinkClr xmlns:ahyp="http://schemas.microsoft.com/office/drawing/2018/hyperlinkcolor" val="tx"/>
                    </a:ext>
                  </a:extLst>
                </a:hlinkClick>
              </a:rPr>
              <a:t>KNOWLEDGE BASED ARTICLE</a:t>
            </a:r>
          </a:p>
        </p:txBody>
      </p:sp>
      <p:pic>
        <p:nvPicPr>
          <p:cNvPr id="3" name="Graphic 2">
            <a:extLst>
              <a:ext uri="{FF2B5EF4-FFF2-40B4-BE49-F238E27FC236}">
                <a16:creationId xmlns:a16="http://schemas.microsoft.com/office/drawing/2014/main" id="{A252EFBF-9A88-059B-0750-C0CF3F441F4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592952" y="-385592"/>
            <a:ext cx="2793601" cy="1572875"/>
          </a:xfrm>
          <a:prstGeom prst="rect">
            <a:avLst/>
          </a:prstGeom>
        </p:spPr>
      </p:pic>
      <p:sp>
        <p:nvSpPr>
          <p:cNvPr id="9" name="Arrow: Curved Right 8">
            <a:extLst>
              <a:ext uri="{FF2B5EF4-FFF2-40B4-BE49-F238E27FC236}">
                <a16:creationId xmlns:a16="http://schemas.microsoft.com/office/drawing/2014/main" id="{11F49D07-FA4B-54DB-DB8F-2F54B85FA457}"/>
              </a:ext>
            </a:extLst>
          </p:cNvPr>
          <p:cNvSpPr/>
          <p:nvPr/>
        </p:nvSpPr>
        <p:spPr>
          <a:xfrm>
            <a:off x="5965897" y="5373642"/>
            <a:ext cx="1269712" cy="786669"/>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a:extLst>
              <a:ext uri="{FF2B5EF4-FFF2-40B4-BE49-F238E27FC236}">
                <a16:creationId xmlns:a16="http://schemas.microsoft.com/office/drawing/2014/main" id="{34E45E77-2717-B4FC-44AC-7A9C34D0915B}"/>
              </a:ext>
            </a:extLst>
          </p:cNvPr>
          <p:cNvSpPr txBox="1"/>
          <p:nvPr/>
        </p:nvSpPr>
        <p:spPr>
          <a:xfrm>
            <a:off x="7304006" y="5647845"/>
            <a:ext cx="300866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Calibri"/>
                <a:ea typeface="Calibri"/>
                <a:cs typeface="Calibri"/>
              </a:rPr>
              <a:t>Click on the link to view step-by-step instructions. </a:t>
            </a:r>
          </a:p>
        </p:txBody>
      </p:sp>
      <p:sp>
        <p:nvSpPr>
          <p:cNvPr id="5" name="Rectangle 4">
            <a:extLst>
              <a:ext uri="{FF2B5EF4-FFF2-40B4-BE49-F238E27FC236}">
                <a16:creationId xmlns:a16="http://schemas.microsoft.com/office/drawing/2014/main" id="{F3E00570-CCF2-AAB6-5167-AFAEDA69E585}"/>
              </a:ext>
            </a:extLst>
          </p:cNvPr>
          <p:cNvSpPr/>
          <p:nvPr/>
        </p:nvSpPr>
        <p:spPr>
          <a:xfrm>
            <a:off x="559318" y="2670107"/>
            <a:ext cx="3451839" cy="24561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342900" indent="-342900">
              <a:buFont typeface="Wingdings" panose="05000000000000000000" pitchFamily="2" charset="2"/>
              <a:buChar char="ü"/>
            </a:pPr>
            <a:r>
              <a:rPr lang="en-US" dirty="0">
                <a:solidFill>
                  <a:schemeClr val="accent1"/>
                </a:solidFill>
                <a:latin typeface="Calibri"/>
                <a:ea typeface="Calibri"/>
                <a:cs typeface="Calibri"/>
              </a:rPr>
              <a:t>ICES Program Enrollment</a:t>
            </a:r>
          </a:p>
          <a:p>
            <a:pPr marL="342900" indent="-342900">
              <a:buFont typeface="Wingdings" panose="05000000000000000000" pitchFamily="2" charset="2"/>
              <a:buChar char="ü"/>
            </a:pPr>
            <a:r>
              <a:rPr lang="en-US" dirty="0">
                <a:latin typeface="Calibri"/>
                <a:ea typeface="Calibri"/>
                <a:cs typeface="Calibri"/>
              </a:rPr>
              <a:t>Homelessness Documentation</a:t>
            </a:r>
          </a:p>
          <a:p>
            <a:pPr marL="342900" indent="-342900">
              <a:buFont typeface="Wingdings" panose="05000000000000000000" pitchFamily="2" charset="2"/>
              <a:buChar char="ü"/>
            </a:pPr>
            <a:r>
              <a:rPr lang="en-US" dirty="0">
                <a:latin typeface="Calibri"/>
                <a:ea typeface="Calibri"/>
                <a:cs typeface="Calibri"/>
              </a:rPr>
              <a:t>Housing Planning</a:t>
            </a:r>
          </a:p>
          <a:p>
            <a:pPr marL="342900" indent="-342900">
              <a:buFont typeface="Wingdings" panose="05000000000000000000" pitchFamily="2" charset="2"/>
              <a:buChar char="ü"/>
            </a:pPr>
            <a:r>
              <a:rPr lang="en-US" dirty="0">
                <a:solidFill>
                  <a:schemeClr val="bg1"/>
                </a:solidFill>
                <a:latin typeface="Calibri"/>
                <a:ea typeface="Calibri"/>
                <a:cs typeface="Calibri"/>
              </a:rPr>
              <a:t>Assessment &amp; Referral</a:t>
            </a:r>
          </a:p>
          <a:p>
            <a:pPr marL="342900" indent="-342900">
              <a:buFont typeface="Wingdings,Sans-Serif" panose="05000000000000000000" pitchFamily="2" charset="2"/>
              <a:buChar char="ü"/>
            </a:pPr>
            <a:r>
              <a:rPr lang="en-US" dirty="0">
                <a:latin typeface="Calibri"/>
                <a:cs typeface="Calibri"/>
              </a:rPr>
              <a:t>Match Meetings</a:t>
            </a:r>
            <a:endParaRPr lang="en-US" dirty="0">
              <a:solidFill>
                <a:srgbClr val="000000"/>
              </a:solidFill>
              <a:latin typeface="Calibri"/>
              <a:ea typeface="Calibri"/>
              <a:cs typeface="Calibri"/>
            </a:endParaRPr>
          </a:p>
          <a:p>
            <a:pPr marL="342900" indent="-342900">
              <a:buFont typeface="Wingdings,Sans-Serif" panose="05000000000000000000" pitchFamily="2" charset="2"/>
              <a:buChar char="ü"/>
            </a:pPr>
            <a:r>
              <a:rPr lang="en-US" dirty="0">
                <a:latin typeface="Calibri"/>
                <a:ea typeface="Calibri"/>
                <a:cs typeface="Calibri"/>
              </a:rPr>
              <a:t>Match Confirmation and Housing Navigation</a:t>
            </a:r>
          </a:p>
          <a:p>
            <a:pPr marL="342900" indent="-342900">
              <a:buFont typeface="Wingdings" panose="05000000000000000000" pitchFamily="2" charset="2"/>
              <a:buChar char="ü"/>
            </a:pPr>
            <a:r>
              <a:rPr lang="en-US" dirty="0">
                <a:latin typeface="Calibri"/>
                <a:ea typeface="Calibri"/>
                <a:cs typeface="Calibri"/>
              </a:rPr>
              <a:t>ICES Data Standards for Participation </a:t>
            </a:r>
          </a:p>
        </p:txBody>
      </p:sp>
      <p:pic>
        <p:nvPicPr>
          <p:cNvPr id="10" name="Online Media 9" title="Coordinated Entry Refer to CQ">
            <a:hlinkClick r:id="" action="ppaction://media"/>
            <a:extLst>
              <a:ext uri="{FF2B5EF4-FFF2-40B4-BE49-F238E27FC236}">
                <a16:creationId xmlns:a16="http://schemas.microsoft.com/office/drawing/2014/main" id="{12AABD84-59EE-500A-6233-844A46713FEA}"/>
              </a:ext>
            </a:extLst>
          </p:cNvPr>
          <p:cNvPicPr>
            <a:picLocks noRot="1" noChangeAspect="1"/>
          </p:cNvPicPr>
          <p:nvPr>
            <a:videoFile r:link="rId1"/>
          </p:nvPr>
        </p:nvPicPr>
        <p:blipFill>
          <a:blip r:embed="rId9"/>
          <a:stretch>
            <a:fillRect/>
          </a:stretch>
        </p:blipFill>
        <p:spPr>
          <a:xfrm>
            <a:off x="5092393" y="1200691"/>
            <a:ext cx="6540577" cy="3692537"/>
          </a:xfrm>
          <a:prstGeom prst="rect">
            <a:avLst/>
          </a:prstGeom>
        </p:spPr>
      </p:pic>
      <p:pic>
        <p:nvPicPr>
          <p:cNvPr id="14" name="Recorded Sound">
            <a:hlinkClick r:id="" action="ppaction://media"/>
            <a:extLst>
              <a:ext uri="{FF2B5EF4-FFF2-40B4-BE49-F238E27FC236}">
                <a16:creationId xmlns:a16="http://schemas.microsoft.com/office/drawing/2014/main" id="{3AA2F845-6154-F5E4-F640-129289AB172E}"/>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389288" y="6160311"/>
            <a:ext cx="487363" cy="487363"/>
          </a:xfrm>
          <a:prstGeom prst="rect">
            <a:avLst/>
          </a:prstGeom>
        </p:spPr>
      </p:pic>
    </p:spTree>
    <p:extLst>
      <p:ext uri="{BB962C8B-B14F-4D97-AF65-F5344CB8AC3E}">
        <p14:creationId xmlns:p14="http://schemas.microsoft.com/office/powerpoint/2010/main" val="17395995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4300"/>
    </mc:Choice>
    <mc:Fallback xmlns="">
      <p:transition spd="slow" advTm="14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42"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audio>
              <p:cMediaNode vol="80000">
                <p:cTn id="13" fill="hold" display="0">
                  <p:stCondLst>
                    <p:cond delay="indefinite"/>
                  </p:stCondLst>
                  <p:endCondLst>
                    <p:cond evt="onStopAudio" delay="0">
                      <p:tgtEl>
                        <p:sldTgt/>
                      </p:tgtEl>
                    </p:cond>
                  </p:endCondLst>
                </p:cTn>
                <p:tgtEl>
                  <p:spTgt spid="1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93F0ADB5-A0B4-4B01-A8C4-FDC34CE2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A6D0FDE-0241-4C21-A720-A69475358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00206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88BC88D-CF97-F2F0-BCEF-B0BF40CFC386}"/>
              </a:ext>
            </a:extLst>
          </p:cNvPr>
          <p:cNvSpPr/>
          <p:nvPr/>
        </p:nvSpPr>
        <p:spPr>
          <a:xfrm>
            <a:off x="-15595" y="-122299"/>
            <a:ext cx="4654296" cy="6977062"/>
          </a:xfrm>
          <a:prstGeom prst="rect">
            <a:avLst/>
          </a:prstGeom>
          <a:solidFill>
            <a:srgbClr val="2A4D88"/>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b="1">
              <a:solidFill>
                <a:schemeClr val="bg1"/>
              </a:solidFill>
            </a:endParaRPr>
          </a:p>
        </p:txBody>
      </p:sp>
      <p:sp>
        <p:nvSpPr>
          <p:cNvPr id="4" name="Arrow: Pentagon 3">
            <a:extLst>
              <a:ext uri="{FF2B5EF4-FFF2-40B4-BE49-F238E27FC236}">
                <a16:creationId xmlns:a16="http://schemas.microsoft.com/office/drawing/2014/main" id="{4CCE466A-7B10-270E-E762-5D86C8FAB419}"/>
              </a:ext>
            </a:extLst>
          </p:cNvPr>
          <p:cNvSpPr/>
          <p:nvPr/>
        </p:nvSpPr>
        <p:spPr>
          <a:xfrm>
            <a:off x="-6523" y="369159"/>
            <a:ext cx="5567761" cy="928556"/>
          </a:xfrm>
          <a:prstGeom prst="homePlate">
            <a:avLst/>
          </a:prstGeom>
          <a:solidFill>
            <a:schemeClr val="bg1">
              <a:lumMod val="85000"/>
            </a:schemeClr>
          </a:solidFill>
          <a:ln>
            <a:solidFill>
              <a:srgbClr val="233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C97B8"/>
              </a:solidFill>
              <a:latin typeface="Calibri"/>
              <a:ea typeface="Calibri"/>
              <a:cs typeface="Calibri"/>
            </a:endParaRPr>
          </a:p>
        </p:txBody>
      </p:sp>
      <p:sp>
        <p:nvSpPr>
          <p:cNvPr id="5" name="TextBox 4">
            <a:extLst>
              <a:ext uri="{FF2B5EF4-FFF2-40B4-BE49-F238E27FC236}">
                <a16:creationId xmlns:a16="http://schemas.microsoft.com/office/drawing/2014/main" id="{6F97464E-AAB6-A038-CEBE-75CC070E2B33}"/>
              </a:ext>
            </a:extLst>
          </p:cNvPr>
          <p:cNvSpPr txBox="1"/>
          <p:nvPr/>
        </p:nvSpPr>
        <p:spPr>
          <a:xfrm>
            <a:off x="-618929" y="522659"/>
            <a:ext cx="6166643" cy="380259"/>
          </a:xfrm>
          <a:prstGeom prst="rect">
            <a:avLst/>
          </a:prstGeom>
          <a:noFill/>
        </p:spPr>
        <p:txBody>
          <a:bodyPr wrap="square" lIns="91440" tIns="45720" rIns="91440" bIns="45720" rtlCol="0" anchor="t">
            <a:noAutofit/>
          </a:bodyPr>
          <a:lstStyle/>
          <a:p>
            <a:pPr algn="ctr">
              <a:lnSpc>
                <a:spcPct val="90000"/>
              </a:lnSpc>
              <a:spcAft>
                <a:spcPts val="600"/>
              </a:spcAft>
            </a:pPr>
            <a:r>
              <a:rPr lang="en-US" sz="1900" b="1" u="sng" dirty="0">
                <a:solidFill>
                  <a:schemeClr val="tx1">
                    <a:lumMod val="95000"/>
                    <a:lumOff val="5000"/>
                  </a:schemeClr>
                </a:solidFill>
                <a:latin typeface="Calibri"/>
                <a:cs typeface="Calibri"/>
              </a:rPr>
              <a:t>ICES Program Enrollment:</a:t>
            </a:r>
            <a:endParaRPr lang="en-US" dirty="0">
              <a:solidFill>
                <a:schemeClr val="tx1">
                  <a:lumMod val="95000"/>
                  <a:lumOff val="5000"/>
                </a:schemeClr>
              </a:solidFill>
              <a:latin typeface="Gill Sans MT" panose="020B0502020104020203"/>
              <a:cs typeface="Calibri"/>
            </a:endParaRPr>
          </a:p>
          <a:p>
            <a:pPr algn="ctr">
              <a:lnSpc>
                <a:spcPct val="90000"/>
              </a:lnSpc>
              <a:spcAft>
                <a:spcPts val="600"/>
              </a:spcAft>
            </a:pPr>
            <a:r>
              <a:rPr lang="en-US" dirty="0">
                <a:latin typeface="Calibri"/>
                <a:cs typeface="Calibri"/>
              </a:rPr>
              <a:t>Enrollment Fields for Community Queue (CQ)</a:t>
            </a:r>
            <a:endParaRPr lang="en-US" sz="1600" dirty="0"/>
          </a:p>
        </p:txBody>
      </p:sp>
      <p:sp>
        <p:nvSpPr>
          <p:cNvPr id="14" name="TextBox 13">
            <a:extLst>
              <a:ext uri="{FF2B5EF4-FFF2-40B4-BE49-F238E27FC236}">
                <a16:creationId xmlns:a16="http://schemas.microsoft.com/office/drawing/2014/main" id="{8812A0AA-00D1-06D6-0685-2BCB746283EB}"/>
              </a:ext>
            </a:extLst>
          </p:cNvPr>
          <p:cNvSpPr txBox="1"/>
          <p:nvPr/>
        </p:nvSpPr>
        <p:spPr>
          <a:xfrm>
            <a:off x="59144" y="3170966"/>
            <a:ext cx="4394006" cy="11892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bg1"/>
                </a:solidFill>
                <a:latin typeface="Calibri"/>
                <a:ea typeface="Calibri"/>
                <a:cs typeface="Calibri"/>
              </a:rPr>
              <a:t>2. Approximate Date This Episode of Homelessness Started = </a:t>
            </a:r>
            <a:endParaRPr lang="en-US" dirty="0">
              <a:solidFill>
                <a:schemeClr val="bg1"/>
              </a:solidFill>
            </a:endParaRPr>
          </a:p>
          <a:p>
            <a:pPr algn="ctr"/>
            <a:r>
              <a:rPr lang="en-US" dirty="0">
                <a:solidFill>
                  <a:schemeClr val="accent1"/>
                </a:solidFill>
                <a:latin typeface="Calibri"/>
                <a:ea typeface="Calibri"/>
                <a:cs typeface="Calibri"/>
              </a:rPr>
              <a:t>Report the start date of the </a:t>
            </a:r>
            <a:r>
              <a:rPr lang="en-US" u="sng" dirty="0">
                <a:solidFill>
                  <a:schemeClr val="accent1"/>
                </a:solidFill>
                <a:latin typeface="Calibri"/>
                <a:ea typeface="Calibri"/>
                <a:cs typeface="Calibri"/>
              </a:rPr>
              <a:t>CURRENT EPISODE</a:t>
            </a:r>
            <a:r>
              <a:rPr lang="en-US" dirty="0">
                <a:solidFill>
                  <a:schemeClr val="accent1"/>
                </a:solidFill>
                <a:latin typeface="Calibri"/>
                <a:ea typeface="Calibri"/>
                <a:cs typeface="Calibri"/>
              </a:rPr>
              <a:t> of Homelessness.</a:t>
            </a:r>
            <a:endParaRPr lang="en-US" dirty="0">
              <a:solidFill>
                <a:schemeClr val="accent1"/>
              </a:solidFill>
            </a:endParaRPr>
          </a:p>
        </p:txBody>
      </p:sp>
      <p:sp>
        <p:nvSpPr>
          <p:cNvPr id="16" name="TextBox 15">
            <a:extLst>
              <a:ext uri="{FF2B5EF4-FFF2-40B4-BE49-F238E27FC236}">
                <a16:creationId xmlns:a16="http://schemas.microsoft.com/office/drawing/2014/main" id="{30C155ED-4A55-AE78-31F9-1BD479B84080}"/>
              </a:ext>
            </a:extLst>
          </p:cNvPr>
          <p:cNvSpPr txBox="1"/>
          <p:nvPr/>
        </p:nvSpPr>
        <p:spPr>
          <a:xfrm>
            <a:off x="-181105" y="2404707"/>
            <a:ext cx="465449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lgn="ctr">
              <a:buAutoNum type="arabicPeriod"/>
            </a:pPr>
            <a:r>
              <a:rPr lang="en-US" dirty="0">
                <a:solidFill>
                  <a:schemeClr val="bg1"/>
                </a:solidFill>
                <a:latin typeface="Calibri"/>
                <a:ea typeface="Calibri"/>
                <a:cs typeface="Calibri"/>
              </a:rPr>
              <a:t>Type of Residence = </a:t>
            </a:r>
            <a:endParaRPr lang="en-US" dirty="0">
              <a:solidFill>
                <a:schemeClr val="bg1"/>
              </a:solidFill>
            </a:endParaRPr>
          </a:p>
          <a:p>
            <a:pPr algn="ctr"/>
            <a:r>
              <a:rPr lang="en-US" dirty="0">
                <a:solidFill>
                  <a:schemeClr val="accent1"/>
                </a:solidFill>
                <a:latin typeface="Calibri"/>
                <a:ea typeface="Calibri"/>
                <a:cs typeface="Calibri"/>
              </a:rPr>
              <a:t>Where did they sleep last night?</a:t>
            </a:r>
          </a:p>
        </p:txBody>
      </p:sp>
      <p:pic>
        <p:nvPicPr>
          <p:cNvPr id="6" name="Picture 5" descr="A screenshot of a computer&#10;&#10;Description automatically generated">
            <a:extLst>
              <a:ext uri="{FF2B5EF4-FFF2-40B4-BE49-F238E27FC236}">
                <a16:creationId xmlns:a16="http://schemas.microsoft.com/office/drawing/2014/main" id="{08D3F2D4-F4E6-081B-135C-C5BDBB91C059}"/>
              </a:ext>
            </a:extLst>
          </p:cNvPr>
          <p:cNvPicPr>
            <a:picLocks noChangeAspect="1"/>
          </p:cNvPicPr>
          <p:nvPr/>
        </p:nvPicPr>
        <p:blipFill>
          <a:blip r:embed="rId7"/>
          <a:stretch>
            <a:fillRect/>
          </a:stretch>
        </p:blipFill>
        <p:spPr>
          <a:xfrm>
            <a:off x="4939601" y="1152537"/>
            <a:ext cx="6761232" cy="2454963"/>
          </a:xfrm>
          <a:prstGeom prst="rect">
            <a:avLst/>
          </a:prstGeom>
        </p:spPr>
      </p:pic>
      <p:sp>
        <p:nvSpPr>
          <p:cNvPr id="18" name="TextBox 17">
            <a:extLst>
              <a:ext uri="{FF2B5EF4-FFF2-40B4-BE49-F238E27FC236}">
                <a16:creationId xmlns:a16="http://schemas.microsoft.com/office/drawing/2014/main" id="{4E7F0371-A8D8-EC2E-1297-901AAD8F7137}"/>
              </a:ext>
            </a:extLst>
          </p:cNvPr>
          <p:cNvSpPr txBox="1"/>
          <p:nvPr/>
        </p:nvSpPr>
        <p:spPr>
          <a:xfrm>
            <a:off x="179131" y="4586772"/>
            <a:ext cx="4294614" cy="12113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bg1"/>
                </a:solidFill>
                <a:latin typeface="Calibri"/>
                <a:ea typeface="Calibri"/>
                <a:cs typeface="Calibri"/>
              </a:rPr>
              <a:t>3. Number of times on the streets, in ES, Safe Haven in the past three years = </a:t>
            </a:r>
            <a:endParaRPr lang="en-US" dirty="0">
              <a:solidFill>
                <a:schemeClr val="bg1"/>
              </a:solidFill>
            </a:endParaRPr>
          </a:p>
          <a:p>
            <a:pPr algn="ctr"/>
            <a:r>
              <a:rPr lang="en-US" dirty="0">
                <a:solidFill>
                  <a:schemeClr val="accent1"/>
                </a:solidFill>
                <a:latin typeface="Calibri"/>
                <a:ea typeface="Calibri"/>
                <a:cs typeface="Calibri"/>
              </a:rPr>
              <a:t>Number of unique homeless episodes </a:t>
            </a:r>
            <a:endParaRPr lang="en-US" dirty="0">
              <a:solidFill>
                <a:schemeClr val="accent1"/>
              </a:solidFill>
            </a:endParaRPr>
          </a:p>
          <a:p>
            <a:pPr algn="ctr"/>
            <a:r>
              <a:rPr lang="en-US" dirty="0">
                <a:solidFill>
                  <a:schemeClr val="accent1"/>
                </a:solidFill>
                <a:latin typeface="Calibri"/>
                <a:ea typeface="Calibri"/>
                <a:cs typeface="Calibri"/>
              </a:rPr>
              <a:t>(not shelter stays).</a:t>
            </a:r>
          </a:p>
        </p:txBody>
      </p:sp>
      <p:sp>
        <p:nvSpPr>
          <p:cNvPr id="2" name="TextBox 1">
            <a:extLst>
              <a:ext uri="{FF2B5EF4-FFF2-40B4-BE49-F238E27FC236}">
                <a16:creationId xmlns:a16="http://schemas.microsoft.com/office/drawing/2014/main" id="{1BAF25E2-7369-CD53-5D96-3FC943F0BB59}"/>
              </a:ext>
            </a:extLst>
          </p:cNvPr>
          <p:cNvSpPr txBox="1"/>
          <p:nvPr/>
        </p:nvSpPr>
        <p:spPr>
          <a:xfrm>
            <a:off x="110360" y="1796953"/>
            <a:ext cx="428397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u="sng" dirty="0">
                <a:solidFill>
                  <a:schemeClr val="bg1"/>
                </a:solidFill>
                <a:latin typeface="Calibri"/>
                <a:cs typeface="Calibri"/>
              </a:rPr>
              <a:t>(3) Fields for CQ Prioritization</a:t>
            </a:r>
            <a:r>
              <a:rPr lang="en-US" dirty="0">
                <a:solidFill>
                  <a:schemeClr val="bg1"/>
                </a:solidFill>
                <a:latin typeface="Calibri"/>
                <a:cs typeface="Calibri"/>
              </a:rPr>
              <a:t>:</a:t>
            </a:r>
            <a:endParaRPr lang="en-US" dirty="0">
              <a:solidFill>
                <a:schemeClr val="bg1"/>
              </a:solidFill>
            </a:endParaRPr>
          </a:p>
        </p:txBody>
      </p:sp>
      <p:pic>
        <p:nvPicPr>
          <p:cNvPr id="7" name="Graphic 6">
            <a:extLst>
              <a:ext uri="{FF2B5EF4-FFF2-40B4-BE49-F238E27FC236}">
                <a16:creationId xmlns:a16="http://schemas.microsoft.com/office/drawing/2014/main" id="{C02ABCEE-8F36-8C38-5253-718F5202C32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940480" y="-187594"/>
            <a:ext cx="2272688" cy="1267483"/>
          </a:xfrm>
          <a:prstGeom prst="rect">
            <a:avLst/>
          </a:prstGeom>
        </p:spPr>
      </p:pic>
      <p:sp>
        <p:nvSpPr>
          <p:cNvPr id="9" name="Rectangle 8">
            <a:extLst>
              <a:ext uri="{FF2B5EF4-FFF2-40B4-BE49-F238E27FC236}">
                <a16:creationId xmlns:a16="http://schemas.microsoft.com/office/drawing/2014/main" id="{D5EE77F1-A225-6C27-B9CE-0EF4F1DF99C4}"/>
              </a:ext>
            </a:extLst>
          </p:cNvPr>
          <p:cNvSpPr/>
          <p:nvPr/>
        </p:nvSpPr>
        <p:spPr>
          <a:xfrm>
            <a:off x="4989296" y="1470992"/>
            <a:ext cx="6381069" cy="286205"/>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788B661-0C79-FDFF-C477-9FE62A25119E}"/>
              </a:ext>
            </a:extLst>
          </p:cNvPr>
          <p:cNvSpPr/>
          <p:nvPr/>
        </p:nvSpPr>
        <p:spPr>
          <a:xfrm>
            <a:off x="4989296" y="2166285"/>
            <a:ext cx="6381069" cy="366827"/>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43D358A-58F5-CDDB-9293-90E16E5B8B41}"/>
              </a:ext>
            </a:extLst>
          </p:cNvPr>
          <p:cNvSpPr/>
          <p:nvPr/>
        </p:nvSpPr>
        <p:spPr>
          <a:xfrm>
            <a:off x="4989296" y="2643809"/>
            <a:ext cx="6381069" cy="860702"/>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Online Media 6" title="Number of Times Homeless">
            <a:hlinkClick r:id="" action="ppaction://media"/>
            <a:extLst>
              <a:ext uri="{FF2B5EF4-FFF2-40B4-BE49-F238E27FC236}">
                <a16:creationId xmlns:a16="http://schemas.microsoft.com/office/drawing/2014/main" id="{4360FB3D-ECC1-6676-8950-827EC7CF18B3}"/>
              </a:ext>
            </a:extLst>
          </p:cNvPr>
          <p:cNvPicPr>
            <a:picLocks noRot="1" noChangeAspect="1"/>
          </p:cNvPicPr>
          <p:nvPr>
            <a:videoFile r:link="rId2"/>
          </p:nvPr>
        </p:nvPicPr>
        <p:blipFill>
          <a:blip r:embed="rId10"/>
          <a:stretch>
            <a:fillRect/>
          </a:stretch>
        </p:blipFill>
        <p:spPr>
          <a:xfrm>
            <a:off x="5500812" y="3677367"/>
            <a:ext cx="5358036" cy="3030181"/>
          </a:xfrm>
          <a:prstGeom prst="rect">
            <a:avLst/>
          </a:prstGeom>
        </p:spPr>
      </p:pic>
      <p:pic>
        <p:nvPicPr>
          <p:cNvPr id="17" name="Recorded Sound">
            <a:hlinkClick r:id="" action="ppaction://media"/>
            <a:extLst>
              <a:ext uri="{FF2B5EF4-FFF2-40B4-BE49-F238E27FC236}">
                <a16:creationId xmlns:a16="http://schemas.microsoft.com/office/drawing/2014/main" id="{752D989F-9FDE-7689-9AEC-EE2282CA8A58}"/>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1603607" y="6161889"/>
            <a:ext cx="487363" cy="487363"/>
          </a:xfrm>
          <a:prstGeom prst="rect">
            <a:avLst/>
          </a:prstGeom>
        </p:spPr>
      </p:pic>
    </p:spTree>
    <p:custDataLst>
      <p:tags r:id="rId1"/>
    </p:custDataLst>
    <p:extLst>
      <p:ext uri="{BB962C8B-B14F-4D97-AF65-F5344CB8AC3E}">
        <p14:creationId xmlns:p14="http://schemas.microsoft.com/office/powerpoint/2010/main" val="38843495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41000"/>
    </mc:Choice>
    <mc:Fallback xmlns="">
      <p:transition spd="slow" advTm="4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600"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11"/>
                </p:tgtEl>
              </p:cMediaNode>
            </p:video>
            <p:audio>
              <p:cMediaNode vol="80000">
                <p:cTn id="8" fill="hold" display="0">
                  <p:stCondLst>
                    <p:cond delay="indefinite"/>
                  </p:stCondLst>
                  <p:endCondLst>
                    <p:cond evt="onStopAudio" delay="0">
                      <p:tgtEl>
                        <p:sldTgt/>
                      </p:tgtEl>
                    </p:cond>
                  </p:endCondLst>
                </p:cTn>
                <p:tgtEl>
                  <p:spTgt spid="1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2|4|4.8|2|3.8|3.1"/>
</p:tagLst>
</file>

<file path=ppt/tags/tag10.xml><?xml version="1.0" encoding="utf-8"?>
<p:tagLst xmlns:a="http://schemas.openxmlformats.org/drawingml/2006/main" xmlns:r="http://schemas.openxmlformats.org/officeDocument/2006/relationships" xmlns:p="http://schemas.openxmlformats.org/presentationml/2006/main">
  <p:tag name="TIMING" val="|7.8|19.7|16.8|16|18.5"/>
</p:tagLst>
</file>

<file path=ppt/tags/tag11.xml><?xml version="1.0" encoding="utf-8"?>
<p:tagLst xmlns:a="http://schemas.openxmlformats.org/drawingml/2006/main" xmlns:r="http://schemas.openxmlformats.org/officeDocument/2006/relationships" xmlns:p="http://schemas.openxmlformats.org/presentationml/2006/main">
  <p:tag name="TIMING" val="|7.8|19.7|16.8|16|18.5"/>
</p:tagLst>
</file>

<file path=ppt/tags/tag12.xml><?xml version="1.0" encoding="utf-8"?>
<p:tagLst xmlns:a="http://schemas.openxmlformats.org/drawingml/2006/main" xmlns:r="http://schemas.openxmlformats.org/officeDocument/2006/relationships" xmlns:p="http://schemas.openxmlformats.org/presentationml/2006/main">
  <p:tag name="TIMING" val="|7.8|19.7|16.8|16|18.5"/>
</p:tagLst>
</file>

<file path=ppt/tags/tag13.xml><?xml version="1.0" encoding="utf-8"?>
<p:tagLst xmlns:a="http://schemas.openxmlformats.org/drawingml/2006/main" xmlns:r="http://schemas.openxmlformats.org/officeDocument/2006/relationships" xmlns:p="http://schemas.openxmlformats.org/presentationml/2006/main">
  <p:tag name="TIMING" val="|7.8|19.7|16.8|16|18.5"/>
</p:tagLst>
</file>

<file path=ppt/tags/tag14.xml><?xml version="1.0" encoding="utf-8"?>
<p:tagLst xmlns:a="http://schemas.openxmlformats.org/drawingml/2006/main" xmlns:r="http://schemas.openxmlformats.org/officeDocument/2006/relationships" xmlns:p="http://schemas.openxmlformats.org/presentationml/2006/main">
  <p:tag name="TIMING" val="|7.8|19.7|16.8|16|18.5"/>
</p:tagLst>
</file>

<file path=ppt/tags/tag2.xml><?xml version="1.0" encoding="utf-8"?>
<p:tagLst xmlns:a="http://schemas.openxmlformats.org/drawingml/2006/main" xmlns:r="http://schemas.openxmlformats.org/officeDocument/2006/relationships" xmlns:p="http://schemas.openxmlformats.org/presentationml/2006/main">
  <p:tag name="TIMING" val="|12|4|4.8|2|3.8|3.1"/>
</p:tagLst>
</file>

<file path=ppt/tags/tag3.xml><?xml version="1.0" encoding="utf-8"?>
<p:tagLst xmlns:a="http://schemas.openxmlformats.org/drawingml/2006/main" xmlns:r="http://schemas.openxmlformats.org/officeDocument/2006/relationships" xmlns:p="http://schemas.openxmlformats.org/presentationml/2006/main">
  <p:tag name="TIMING" val="|103.9"/>
</p:tagLst>
</file>

<file path=ppt/tags/tag4.xml><?xml version="1.0" encoding="utf-8"?>
<p:tagLst xmlns:a="http://schemas.openxmlformats.org/drawingml/2006/main" xmlns:r="http://schemas.openxmlformats.org/officeDocument/2006/relationships" xmlns:p="http://schemas.openxmlformats.org/presentationml/2006/main">
  <p:tag name="TIMING" val="|103.9"/>
</p:tagLst>
</file>

<file path=ppt/tags/tag5.xml><?xml version="1.0" encoding="utf-8"?>
<p:tagLst xmlns:a="http://schemas.openxmlformats.org/drawingml/2006/main" xmlns:r="http://schemas.openxmlformats.org/officeDocument/2006/relationships" xmlns:p="http://schemas.openxmlformats.org/presentationml/2006/main">
  <p:tag name="TIMING" val="|9.7|3.3|2.8|3.1"/>
</p:tagLst>
</file>

<file path=ppt/tags/tag6.xml><?xml version="1.0" encoding="utf-8"?>
<p:tagLst xmlns:a="http://schemas.openxmlformats.org/drawingml/2006/main" xmlns:r="http://schemas.openxmlformats.org/officeDocument/2006/relationships" xmlns:p="http://schemas.openxmlformats.org/presentationml/2006/main">
  <p:tag name="TIMING" val="|29.2"/>
</p:tagLst>
</file>

<file path=ppt/tags/tag7.xml><?xml version="1.0" encoding="utf-8"?>
<p:tagLst xmlns:a="http://schemas.openxmlformats.org/drawingml/2006/main" xmlns:r="http://schemas.openxmlformats.org/officeDocument/2006/relationships" xmlns:p="http://schemas.openxmlformats.org/presentationml/2006/main">
  <p:tag name="TIMING" val="|11.2"/>
</p:tagLst>
</file>

<file path=ppt/tags/tag8.xml><?xml version="1.0" encoding="utf-8"?>
<p:tagLst xmlns:a="http://schemas.openxmlformats.org/drawingml/2006/main" xmlns:r="http://schemas.openxmlformats.org/officeDocument/2006/relationships" xmlns:p="http://schemas.openxmlformats.org/presentationml/2006/main">
  <p:tag name="TIMING" val="|29.2"/>
</p:tagLst>
</file>

<file path=ppt/tags/tag9.xml><?xml version="1.0" encoding="utf-8"?>
<p:tagLst xmlns:a="http://schemas.openxmlformats.org/drawingml/2006/main" xmlns:r="http://schemas.openxmlformats.org/officeDocument/2006/relationships" xmlns:p="http://schemas.openxmlformats.org/presentationml/2006/main">
  <p:tag name="TIMING" val="|29.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LengthInSeconds xmlns="97f5d99e-2af5-4320-a2fc-34af1ff5a5f9" xsi:nil="true"/>
    <TaxCatchAll xmlns="8001c44c-a220-462e-81fa-5781584b8a9d" xsi:nil="true"/>
    <lcf76f155ced4ddcb4097134ff3c332f xmlns="97f5d99e-2af5-4320-a2fc-34af1ff5a5f9">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368011038C15146952E9E0C39D27256" ma:contentTypeVersion="17" ma:contentTypeDescription="Create a new document." ma:contentTypeScope="" ma:versionID="622288078c656fa4e8e81e9b6953f265">
  <xsd:schema xmlns:xsd="http://www.w3.org/2001/XMLSchema" xmlns:xs="http://www.w3.org/2001/XMLSchema" xmlns:p="http://schemas.microsoft.com/office/2006/metadata/properties" xmlns:ns2="97f5d99e-2af5-4320-a2fc-34af1ff5a5f9" xmlns:ns3="8001c44c-a220-462e-81fa-5781584b8a9d" targetNamespace="http://schemas.microsoft.com/office/2006/metadata/properties" ma:root="true" ma:fieldsID="5c24a5b1882e0672632d959d0a5d10ba" ns2:_="" ns3:_="">
    <xsd:import namespace="97f5d99e-2af5-4320-a2fc-34af1ff5a5f9"/>
    <xsd:import namespace="8001c44c-a220-462e-81fa-5781584b8a9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3:SharedWithUsers" minOccurs="0"/>
                <xsd:element ref="ns3:SharedWithDetails" minOccurs="0"/>
                <xsd:element ref="ns2:MediaServiceObjectDetectorVersions" minOccurs="0"/>
                <xsd:element ref="ns2:lcf76f155ced4ddcb4097134ff3c332f" minOccurs="0"/>
                <xsd:element ref="ns3:TaxCatchAll"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f5d99e-2af5-4320-a2fc-34af1ff5a5f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fa522ae-4927-4cc0-a376-af90c5825568"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001c44c-a220-462e-81fa-5781584b8a9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a47b56c-feb2-4ac5-b01c-cbd22c9c0582}" ma:internalName="TaxCatchAll" ma:showField="CatchAllData" ma:web="8001c44c-a220-462e-81fa-5781584b8a9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BF6154C-2F55-4270-ADE5-6289B9B03166}">
  <ds:schemaRefs>
    <ds:schemaRef ds:uri="8001c44c-a220-462e-81fa-5781584b8a9d"/>
    <ds:schemaRef ds:uri="97f5d99e-2af5-4320-a2fc-34af1ff5a5f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FF79BB0-2AFB-4E07-AAEB-B1A49FD55369}">
  <ds:schemaRefs>
    <ds:schemaRef ds:uri="http://schemas.microsoft.com/sharepoint/v3/contenttype/forms"/>
  </ds:schemaRefs>
</ds:datastoreItem>
</file>

<file path=customXml/itemProps3.xml><?xml version="1.0" encoding="utf-8"?>
<ds:datastoreItem xmlns:ds="http://schemas.openxmlformats.org/officeDocument/2006/customXml" ds:itemID="{62806EC1-8FE5-44E6-A920-96A5F14095C8}">
  <ds:schemaRefs>
    <ds:schemaRef ds:uri="8001c44c-a220-462e-81fa-5781584b8a9d"/>
    <ds:schemaRef ds:uri="97f5d99e-2af5-4320-a2fc-34af1ff5a5f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5186</TotalTime>
  <Words>3918</Words>
  <Application>Microsoft Office PowerPoint</Application>
  <PresentationFormat>Widescreen</PresentationFormat>
  <Paragraphs>513</Paragraphs>
  <Slides>52</Slides>
  <Notes>38</Notes>
  <HiddenSlides>0</HiddenSlides>
  <MMClips>56</MMClips>
  <ScaleCrop>false</ScaleCrop>
  <HeadingPairs>
    <vt:vector size="4" baseType="variant">
      <vt:variant>
        <vt:lpstr>Theme</vt:lpstr>
      </vt:variant>
      <vt:variant>
        <vt:i4>2</vt:i4>
      </vt:variant>
      <vt:variant>
        <vt:lpstr>Slide Titles</vt:lpstr>
      </vt:variant>
      <vt:variant>
        <vt:i4>52</vt:i4>
      </vt:variant>
    </vt:vector>
  </HeadingPairs>
  <TitlesOfParts>
    <vt:vector size="54" baseType="lpstr">
      <vt:lpstr>Office Theme</vt:lpstr>
      <vt:lpstr>Parcel</vt:lpstr>
      <vt:lpstr>Individuals CES</vt:lpstr>
      <vt:lpstr>Content Overview</vt:lpstr>
      <vt:lpstr>Service Planning Area (SPA)</vt:lpstr>
      <vt:lpstr>PowerPoint Presentation</vt:lpstr>
      <vt:lpstr>PowerPoint Presentation</vt:lpstr>
      <vt:lpstr>Knowledge Check</vt:lpstr>
      <vt:lpstr>Part 2: ICES WORKFLOW</vt:lpstr>
      <vt:lpstr>Ices workflow:  ICES Program enrollment</vt:lpstr>
      <vt:lpstr>PowerPoint Presentation</vt:lpstr>
      <vt:lpstr>PowerPoint Presentation</vt:lpstr>
      <vt:lpstr>Survivor CES (SCES), Transitional Aged Youth (TAY) Registry, and Veteran Registry</vt:lpstr>
      <vt:lpstr>Ices workflow: Adding homelessness documentation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Ices workflow: Assessment &amp; Referral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Ices workflow:  Match confirmation &amp; Navigation</vt:lpstr>
      <vt:lpstr>PowerPoint Presentation</vt:lpstr>
      <vt:lpstr>ICES Workflow:  ices dATA STANDARDS FOR PARTICIPATION</vt:lpstr>
      <vt:lpstr>PowerPoint Presentation</vt:lpstr>
      <vt:lpstr>PowerPoint Presentation</vt:lpstr>
      <vt:lpstr>PowerPoint Presentation</vt:lpstr>
      <vt:lpstr>PART 4: Sample scenario</vt:lpstr>
      <vt:lpstr>PART 4: Sample scenario</vt:lpstr>
      <vt:lpstr>PART 4: Sample scenario</vt:lpstr>
      <vt:lpstr>PART 4: Sample scenario</vt:lpstr>
      <vt:lpstr>PART 4: Sample scenario</vt:lpstr>
      <vt:lpstr>PART 4: Sample scenario</vt:lpstr>
      <vt:lpstr>PART 4: Sample scenario</vt:lpstr>
      <vt:lpstr>PART 4: Sample scenario</vt:lpstr>
      <vt:lpstr>PART 4: Sample scenarios</vt:lpstr>
      <vt:lpstr>PART 4: Sample scenarios</vt:lpstr>
      <vt:lpstr>PART 4: Sample scenarios</vt:lpstr>
      <vt:lpstr>Resources</vt:lpstr>
      <vt:lpstr> Q&amp;A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Coordinated Entry System</dc:title>
  <dc:creator>Victoria Dumon</dc:creator>
  <cp:lastModifiedBy>Charly Garcia</cp:lastModifiedBy>
  <cp:revision>1095</cp:revision>
  <dcterms:created xsi:type="dcterms:W3CDTF">2021-05-05T23:43:14Z</dcterms:created>
  <dcterms:modified xsi:type="dcterms:W3CDTF">2025-03-28T18:31:21Z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0x0101005368011038C15146952E9E0C39D27256</vt:lpwstr>
  </property>
  <property fmtid="{D5CDD505-2E9C-101B-9397-08002B2CF9AE}" pid="3" name="ComplianceAssetId">
    <vt:lpwstr/>
  </property>
  <property fmtid="{D5CDD505-2E9C-101B-9397-08002B2CF9AE}" pid="4" name="_ExtendedDescription">
    <vt:lpwstr/>
  </property>
  <property fmtid="{D5CDD505-2E9C-101B-9397-08002B2CF9AE}" pid="5" name="MediaServiceImageTags">
    <vt:lpwstr/>
  </property>
</Properties>
</file>