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1" r:id="rId4"/>
    <p:sldId id="259" r:id="rId5"/>
    <p:sldId id="263" r:id="rId6"/>
    <p:sldId id="270" r:id="rId7"/>
    <p:sldId id="264" r:id="rId8"/>
    <p:sldId id="262" r:id="rId9"/>
    <p:sldId id="269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5" d="100"/>
          <a:sy n="95" d="100"/>
        </p:scale>
        <p:origin x="11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16" y="-8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CFBB7EE-EC9C-442C-B2DE-44D1F9A03CC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BB296D-8796-45FC-BF23-9021F0C98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1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3318F8-55A5-4377-A3BB-59DB2EECF4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CC9DC6A-3BD2-4777-AE34-65882A170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3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286694" y="2986088"/>
            <a:ext cx="8610600" cy="3701700"/>
          </a:xfrm>
          <a:prstGeom prst="rect">
            <a:avLst/>
          </a:prstGeom>
          <a:solidFill>
            <a:srgbClr val="103A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0" y="3733800"/>
            <a:ext cx="9144000" cy="1905000"/>
          </a:xfrm>
        </p:spPr>
        <p:txBody>
          <a:bodyPr anchor="t" anchorCtr="0"/>
          <a:lstStyle>
            <a:lvl1pPr algn="ctr">
              <a:defRPr sz="4400" b="1">
                <a:solidFill>
                  <a:schemeClr val="bg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667694"/>
          </a:xfrm>
        </p:spPr>
        <p:txBody>
          <a:bodyPr/>
          <a:lstStyle>
            <a:lvl1pPr marL="64008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296025" y="6323895"/>
            <a:ext cx="1456853" cy="362338"/>
          </a:xfrm>
          <a:prstGeom prst="rect">
            <a:avLst/>
          </a:prstGeom>
        </p:spPr>
        <p:txBody>
          <a:bodyPr anchor="ctr" anchorCtr="0"/>
          <a:lstStyle>
            <a:lvl1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0E6FA-B0D9-4E79-BC51-467F59E57F96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140529" y="6317958"/>
            <a:ext cx="747712" cy="365760"/>
          </a:xfrm>
        </p:spPr>
        <p:txBody>
          <a:bodyPr anchor="ctr" anchorCtr="0"/>
          <a:lstStyle>
            <a:lvl1pPr algn="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F96F8A-4100-450E-8F60-4560027B612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812" y="590017"/>
            <a:ext cx="1968500" cy="16487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>
                <a:solidFill>
                  <a:srgbClr val="103A71"/>
                </a:solidFill>
              </a:defRPr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6F8A-4100-450E-8F60-4560027B61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2628" indent="-342900">
              <a:buClr>
                <a:schemeClr val="tx1"/>
              </a:buClr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380" indent="-342900">
              <a:buSzPct val="66000"/>
              <a:buFont typeface="Courier New" panose="02070309020205020404" pitchFamily="49" charset="0"/>
              <a:buChar char="o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6F8A-4100-450E-8F60-4560027B6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7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6F8A-4100-450E-8F60-4560027B6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0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6F8A-4100-450E-8F60-4560027B6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1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724400"/>
          </a:xfrm>
        </p:spPr>
        <p:txBody>
          <a:bodyPr/>
          <a:lstStyle>
            <a:lvl1pPr marL="452628" indent="-342900">
              <a:buClr>
                <a:schemeClr val="tx1"/>
              </a:buClr>
              <a:buSzPct val="111000"/>
              <a:buFont typeface="Arial" panose="020B0604020202020204" pitchFamily="34" charset="0"/>
              <a:buChar char="•"/>
              <a:defRPr sz="2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724400"/>
          </a:xfrm>
        </p:spPr>
        <p:txBody>
          <a:bodyPr/>
          <a:lstStyle>
            <a:lvl1pPr marL="452628" indent="-342900">
              <a:buClr>
                <a:schemeClr val="tx1"/>
              </a:buClr>
              <a:buSzPct val="111000"/>
              <a:buFont typeface="Arial" panose="020B0604020202020204" pitchFamily="34" charset="0"/>
              <a:buChar char="•"/>
              <a:defRPr sz="2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6F8A-4100-450E-8F60-4560027B61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0"/>
            <a:ext cx="9144000" cy="990220"/>
          </a:xfrm>
          <a:prstGeom prst="rect">
            <a:avLst/>
          </a:prstGeom>
          <a:solidFill>
            <a:srgbClr val="103A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 flipV="1">
            <a:off x="0" y="811630"/>
            <a:ext cx="9220200" cy="8466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81000" y="380"/>
            <a:ext cx="8534400" cy="81125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48981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br>
              <a:rPr kumimoji="0" lang="en-US" dirty="0"/>
            </a:br>
            <a:endParaRPr kumimoji="0" lang="en-US" dirty="0"/>
          </a:p>
          <a:p>
            <a:pPr lvl="0" eaLnBrk="1" latinLnBrk="0" hangingPunct="1"/>
            <a:r>
              <a:rPr kumimoji="0" lang="en-US" dirty="0"/>
              <a:t>Second level</a:t>
            </a:r>
          </a:p>
          <a:p>
            <a:pPr lvl="1" eaLnBrk="1" latinLnBrk="0" hangingPunct="1"/>
            <a:r>
              <a:rPr kumimoji="0" lang="en-US" dirty="0"/>
              <a:t>Third level</a:t>
            </a:r>
          </a:p>
          <a:p>
            <a:pPr lvl="2" eaLnBrk="1" latinLnBrk="0" hangingPunct="1"/>
            <a:r>
              <a:rPr kumimoji="0" lang="en-US" dirty="0"/>
              <a:t>Fourth level</a:t>
            </a:r>
          </a:p>
          <a:p>
            <a:pPr lvl="3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077200" y="6203135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>
                <a:solidFill>
                  <a:srgbClr val="103A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F96F8A-4100-450E-8F60-4560027B6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20" r:id="rId3"/>
    <p:sldLayoutId id="2147483722" r:id="rId4"/>
    <p:sldLayoutId id="2147483721" r:id="rId5"/>
    <p:sldLayoutId id="2147483712" r:id="rId6"/>
  </p:sldLayoutIdLst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09728" indent="0" algn="l" rtl="0" eaLnBrk="1" latinLnBrk="0" hangingPunct="1">
        <a:spcBef>
          <a:spcPts val="300"/>
        </a:spcBef>
        <a:buClr>
          <a:schemeClr val="accent3"/>
        </a:buClr>
        <a:buFont typeface="Arial" panose="020B0604020202020204" pitchFamily="34" charset="0"/>
        <a:buNone/>
        <a:defRPr kumimoji="0" sz="2400" b="1" kern="1200">
          <a:solidFill>
            <a:srgbClr val="103A71"/>
          </a:solidFill>
          <a:latin typeface="Calibri" panose="020F0502020204030204" pitchFamily="34" charset="0"/>
          <a:ea typeface="Tahoma" panose="020B0604030504040204" pitchFamily="34" charset="0"/>
          <a:cs typeface="Calibri" panose="020F0502020204030204" pitchFamily="34" charset="0"/>
        </a:defRPr>
      </a:lvl1pPr>
      <a:lvl2pPr marL="754380" indent="-342900" algn="l" rtl="0" eaLnBrk="1" latinLnBrk="0" hangingPunct="1">
        <a:spcBef>
          <a:spcPts val="300"/>
        </a:spcBef>
        <a:buClr>
          <a:schemeClr val="tx1"/>
        </a:buClr>
        <a:buFont typeface="Arial" panose="020B0604020202020204" pitchFamily="34" charset="0"/>
        <a:buChar char="•"/>
        <a:defRPr kumimoji="0"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3544" indent="-219456" algn="l" rtl="0" eaLnBrk="1" latinLnBrk="0" hangingPunct="1">
        <a:spcBef>
          <a:spcPts val="300"/>
        </a:spcBef>
        <a:buClr>
          <a:schemeClr val="tx1"/>
        </a:buClr>
        <a:buFont typeface="Wingdings 2"/>
        <a:buChar char="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79576" indent="-201168" algn="l" rtl="0" eaLnBrk="1" latinLnBrk="0" hangingPunct="1">
        <a:spcBef>
          <a:spcPts val="300"/>
        </a:spcBef>
        <a:buClr>
          <a:schemeClr val="tx1"/>
        </a:buClr>
        <a:buFont typeface="Wingdings 2"/>
        <a:buChar char="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chealthinfo.com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rice@ochca.com" TargetMode="External"/><Relationship Id="rId2" Type="http://schemas.openxmlformats.org/officeDocument/2006/relationships/hyperlink" Target="mailto:HSS@OCHCA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3800"/>
            <a:ext cx="9144000" cy="2667000"/>
          </a:xfrm>
        </p:spPr>
        <p:txBody>
          <a:bodyPr>
            <a:normAutofit/>
          </a:bodyPr>
          <a:lstStyle/>
          <a:p>
            <a:r>
              <a:rPr lang="en-US" dirty="0"/>
              <a:t>MHSA Certification </a:t>
            </a:r>
            <a:br>
              <a:rPr lang="en-US" dirty="0"/>
            </a:br>
            <a:r>
              <a:rPr lang="en-US" sz="1800" dirty="0"/>
              <a:t>Elise Rice, LMFT</a:t>
            </a:r>
            <a:br>
              <a:rPr lang="en-US" sz="1800" dirty="0"/>
            </a:br>
            <a:r>
              <a:rPr lang="en-US" sz="1800" dirty="0"/>
              <a:t>Service Chief II</a:t>
            </a:r>
            <a:br>
              <a:rPr lang="en-US" sz="1800" dirty="0"/>
            </a:br>
            <a:r>
              <a:rPr lang="en-US" sz="1800" dirty="0"/>
              <a:t>OC Health Care Agency Behavioral Health Services</a:t>
            </a:r>
            <a:br>
              <a:rPr lang="en-US" sz="1800" dirty="0"/>
            </a:br>
            <a:r>
              <a:rPr lang="en-US" sz="1800" dirty="0"/>
              <a:t>Adult &amp; Older Adult</a:t>
            </a:r>
            <a:br>
              <a:rPr lang="en-US" sz="1800" dirty="0"/>
            </a:br>
            <a:r>
              <a:rPr lang="en-US" sz="1800" dirty="0"/>
              <a:t>Housing and Supportive Services </a:t>
            </a:r>
          </a:p>
        </p:txBody>
      </p:sp>
    </p:spTree>
    <p:extLst>
      <p:ext uri="{BB962C8B-B14F-4D97-AF65-F5344CB8AC3E}">
        <p14:creationId xmlns:p14="http://schemas.microsoft.com/office/powerpoint/2010/main" val="404561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 for joining! </a:t>
            </a:r>
          </a:p>
        </p:txBody>
      </p:sp>
    </p:spTree>
    <p:extLst>
      <p:ext uri="{BB962C8B-B14F-4D97-AF65-F5344CB8AC3E}">
        <p14:creationId xmlns:p14="http://schemas.microsoft.com/office/powerpoint/2010/main" val="9981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82EFF-51E6-ACE8-FEBB-7F36CEA6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Stay Connected</a:t>
            </a:r>
          </a:p>
        </p:txBody>
      </p:sp>
      <p:pic>
        <p:nvPicPr>
          <p:cNvPr id="3" name="Picture 2" descr="Logo, icon&#10;&#10;Description automatically generated">
            <a:extLst>
              <a:ext uri="{FF2B5EF4-FFF2-40B4-BE49-F238E27FC236}">
                <a16:creationId xmlns:a16="http://schemas.microsoft.com/office/drawing/2014/main" id="{01F7ADE0-B89C-D036-F48C-62E2420F9A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850583"/>
            <a:ext cx="805120" cy="805120"/>
          </a:xfrm>
          <a:prstGeom prst="rect">
            <a:avLst/>
          </a:prstGeom>
        </p:spPr>
      </p:pic>
      <p:pic>
        <p:nvPicPr>
          <p:cNvPr id="4" name="Content Placeholder 7" descr="Icon&#10;&#10;Description automatically generated">
            <a:extLst>
              <a:ext uri="{FF2B5EF4-FFF2-40B4-BE49-F238E27FC236}">
                <a16:creationId xmlns:a16="http://schemas.microsoft.com/office/drawing/2014/main" id="{53DCCC90-B964-CE02-4E72-2343A90062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32" y="2780735"/>
            <a:ext cx="734624" cy="734624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FB76DA6D-E34A-AA1A-8476-C59BC59E1C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32" y="3605201"/>
            <a:ext cx="713259" cy="713259"/>
          </a:xfrm>
          <a:prstGeom prst="rect">
            <a:avLst/>
          </a:prstGeom>
        </p:spPr>
      </p:pic>
      <p:pic>
        <p:nvPicPr>
          <p:cNvPr id="6" name="Content Placeholder 11" descr="Icon&#10;&#10;Description automatically generated">
            <a:extLst>
              <a:ext uri="{FF2B5EF4-FFF2-40B4-BE49-F238E27FC236}">
                <a16:creationId xmlns:a16="http://schemas.microsoft.com/office/drawing/2014/main" id="{7469E4DA-546E-8FB4-B97F-B64650FC0A4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472194"/>
            <a:ext cx="734624" cy="734624"/>
          </a:xfrm>
          <a:prstGeom prst="rect">
            <a:avLst/>
          </a:prstGeom>
        </p:spPr>
      </p:pic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A2F381BC-405F-2FB5-4739-49EC37009C7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33" y="5360552"/>
            <a:ext cx="734624" cy="7346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399721-7C12-3B5D-129B-9C5462633F86}"/>
              </a:ext>
            </a:extLst>
          </p:cNvPr>
          <p:cNvSpPr txBox="1"/>
          <p:nvPr/>
        </p:nvSpPr>
        <p:spPr>
          <a:xfrm>
            <a:off x="1524000" y="2087914"/>
            <a:ext cx="46143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 Health Care Agency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7ED777-E034-6114-E3C7-013F2B71D5E7}"/>
              </a:ext>
            </a:extLst>
          </p:cNvPr>
          <p:cNvSpPr txBox="1"/>
          <p:nvPr/>
        </p:nvSpPr>
        <p:spPr>
          <a:xfrm>
            <a:off x="1490133" y="2963381"/>
            <a:ext cx="46143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@ochealthinfo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98017C-2165-276C-5B7F-A1AD4346BD3E}"/>
              </a:ext>
            </a:extLst>
          </p:cNvPr>
          <p:cNvSpPr txBox="1"/>
          <p:nvPr/>
        </p:nvSpPr>
        <p:spPr>
          <a:xfrm>
            <a:off x="1507066" y="3760565"/>
            <a:ext cx="46143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@ochealth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3A1645-C202-0543-B714-1ABC9BD7DAB4}"/>
              </a:ext>
            </a:extLst>
          </p:cNvPr>
          <p:cNvSpPr txBox="1"/>
          <p:nvPr/>
        </p:nvSpPr>
        <p:spPr>
          <a:xfrm>
            <a:off x="1406253" y="4636032"/>
            <a:ext cx="46143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@oc_hca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2F2A6F-92E3-85B9-A0BA-D8789A64C283}"/>
              </a:ext>
            </a:extLst>
          </p:cNvPr>
          <p:cNvSpPr txBox="1"/>
          <p:nvPr/>
        </p:nvSpPr>
        <p:spPr>
          <a:xfrm>
            <a:off x="1406253" y="5511016"/>
            <a:ext cx="46143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@ochealth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561CCC8-25A1-6E6E-1C8D-63A5F5A874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1850583"/>
            <a:ext cx="3785944" cy="80474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BC654A0-CBCA-BA22-63DE-A6620CA0249D}"/>
              </a:ext>
            </a:extLst>
          </p:cNvPr>
          <p:cNvSpPr txBox="1"/>
          <p:nvPr/>
        </p:nvSpPr>
        <p:spPr>
          <a:xfrm>
            <a:off x="5029200" y="3024018"/>
            <a:ext cx="46143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www.ochealthinfo.com</a:t>
            </a:r>
            <a:r>
              <a:rPr lang="en-US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7AC731C-4B9A-E5DC-5736-44BEFD224C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68485" y="3838848"/>
            <a:ext cx="2200847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14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Mental Health Services Act (MHSA) </a:t>
            </a:r>
          </a:p>
          <a:p>
            <a:r>
              <a:rPr lang="en-US" dirty="0"/>
              <a:t>Eligibility vs Certification </a:t>
            </a:r>
          </a:p>
          <a:p>
            <a:r>
              <a:rPr lang="en-US" dirty="0"/>
              <a:t>How to make a request </a:t>
            </a:r>
          </a:p>
          <a:p>
            <a:r>
              <a:rPr lang="en-US" dirty="0"/>
              <a:t>Assessments </a:t>
            </a:r>
          </a:p>
          <a:p>
            <a:r>
              <a:rPr lang="en-US" dirty="0"/>
              <a:t>Prioritization in CES </a:t>
            </a:r>
          </a:p>
          <a:p>
            <a:r>
              <a:rPr lang="en-US" dirty="0"/>
              <a:t>MHSA unit match </a:t>
            </a:r>
          </a:p>
          <a:p>
            <a:r>
              <a:rPr lang="en-US" dirty="0"/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273357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MHSA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431536"/>
          </a:xfrm>
        </p:spPr>
        <p:txBody>
          <a:bodyPr>
            <a:normAutofit/>
          </a:bodyPr>
          <a:lstStyle/>
          <a:p>
            <a:r>
              <a:rPr lang="en-US" sz="2000" dirty="0"/>
              <a:t>Mental Health Services Act (MHSA) Prop 63</a:t>
            </a:r>
          </a:p>
          <a:p>
            <a:pPr marL="109728" indent="0">
              <a:buNone/>
            </a:pPr>
            <a:endParaRPr lang="en-US" sz="2000" dirty="0"/>
          </a:p>
          <a:p>
            <a:r>
              <a:rPr lang="en-US" sz="2000" dirty="0"/>
              <a:t>MHSA Permanent Supportive Housing (PSH) with contracted supportive services onsite</a:t>
            </a:r>
          </a:p>
          <a:p>
            <a:endParaRPr lang="en-US" sz="2000" dirty="0"/>
          </a:p>
          <a:p>
            <a:r>
              <a:rPr lang="en-US" sz="2000" dirty="0"/>
              <a:t>HCA Housing and Supportive Services (HSS) oversees a total of 670 MHSA units at 38 properties. Additional 10 properties in 2025-2027 Pipeline. </a:t>
            </a:r>
          </a:p>
          <a:p>
            <a:endParaRPr lang="en-US" sz="2000" dirty="0"/>
          </a:p>
          <a:p>
            <a:r>
              <a:rPr lang="en-US" sz="2000" dirty="0"/>
              <a:t>HSS is in partnership with developers from early funding stages through full property operation. </a:t>
            </a:r>
          </a:p>
          <a:p>
            <a:endParaRPr lang="en-US" sz="2000" dirty="0"/>
          </a:p>
          <a:p>
            <a:r>
              <a:rPr lang="en-US" sz="2000" dirty="0"/>
              <a:t>HSS staff play a key role in MHSA lease up/move in process. </a:t>
            </a:r>
          </a:p>
          <a:p>
            <a:pPr marL="109728" indent="0">
              <a:buNone/>
            </a:pPr>
            <a:endParaRPr lang="en-US" sz="2000" dirty="0"/>
          </a:p>
          <a:p>
            <a:r>
              <a:rPr lang="en-US" sz="2000" dirty="0"/>
              <a:t>HSS Behavioral Health Clinicians assigned to each property for on-site support and collaboration. </a:t>
            </a: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6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versus Certification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b="1" dirty="0"/>
              <a:t>MHSA Eligibility </a:t>
            </a:r>
          </a:p>
          <a:p>
            <a:pPr marL="109728" indent="0" algn="ctr">
              <a:buNone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ICES enrollment has Disabling Condition Mental Health, Long Term </a:t>
            </a:r>
          </a:p>
          <a:p>
            <a:pPr marL="0" indent="0">
              <a:buNone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Disabling Condition Verification form signed by Licensed professional, SMI or PTSD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b="1" dirty="0"/>
              <a:t>MHSA Certification </a:t>
            </a:r>
          </a:p>
          <a:p>
            <a:pPr marL="109728" indent="0" algn="ctr">
              <a:buNone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Housing and Supportive services (HSS) verifies that applicant meets MHSA criteria and completes the MHSA certification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Additional documentation may be requested to support the SMI diagnosis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2244725"/>
            <a:ext cx="4041775" cy="45720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797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a Request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Email </a:t>
            </a:r>
            <a:r>
              <a:rPr lang="en-US" sz="1800" dirty="0">
                <a:hlinkClick r:id="rId2"/>
              </a:rPr>
              <a:t>HSS</a:t>
            </a:r>
            <a:r>
              <a:rPr lang="en-US" sz="1800">
                <a:hlinkClick r:id="rId2"/>
              </a:rPr>
              <a:t>@OCHCA</a:t>
            </a:r>
            <a:r>
              <a:rPr lang="en-US" sz="1800" dirty="0">
                <a:hlinkClick r:id="rId2"/>
              </a:rPr>
              <a:t>.com</a:t>
            </a:r>
            <a:r>
              <a:rPr lang="en-US" sz="1800" dirty="0"/>
              <a:t>, cc </a:t>
            </a:r>
            <a:r>
              <a:rPr lang="en-US" sz="1800" dirty="0">
                <a:hlinkClick r:id="rId3"/>
              </a:rPr>
              <a:t>erice@ochca.com</a:t>
            </a:r>
            <a:r>
              <a:rPr lang="en-US" sz="1800" dirty="0"/>
              <a:t> </a:t>
            </a:r>
          </a:p>
          <a:p>
            <a:endParaRPr lang="en-US" sz="1800" dirty="0"/>
          </a:p>
          <a:p>
            <a:r>
              <a:rPr lang="en-US" sz="1800" dirty="0"/>
              <a:t>Subject Line: MHSA Certification Requestion </a:t>
            </a:r>
          </a:p>
          <a:p>
            <a:pPr marL="109728" indent="0">
              <a:buNone/>
            </a:pPr>
            <a:endParaRPr lang="en-US" sz="1800" dirty="0"/>
          </a:p>
          <a:p>
            <a:r>
              <a:rPr lang="en-US" sz="1800" dirty="0"/>
              <a:t>Body of email </a:t>
            </a:r>
          </a:p>
          <a:p>
            <a:pPr lvl="1"/>
            <a:r>
              <a:rPr lang="en-US" sz="1800" dirty="0"/>
              <a:t>Applicant’s name and HMIS Unique Identifier </a:t>
            </a:r>
          </a:p>
          <a:p>
            <a:pPr lvl="1"/>
            <a:r>
              <a:rPr lang="en-US" sz="1800" dirty="0"/>
              <a:t>Name of Mental Health Provider (example: Telecare) </a:t>
            </a:r>
          </a:p>
          <a:p>
            <a:pPr lvl="1"/>
            <a:r>
              <a:rPr lang="en-US" sz="1800" dirty="0"/>
              <a:t>Attach signed Release of Information Forms ( Provider to HSS/HSS to Provider)</a:t>
            </a:r>
          </a:p>
          <a:p>
            <a:pPr lvl="1"/>
            <a:r>
              <a:rPr lang="en-US" sz="1800" dirty="0"/>
              <a:t>Attach signed Disabling Condition Verification Form </a:t>
            </a:r>
          </a:p>
          <a:p>
            <a:pPr marL="411480" lvl="1" indent="0">
              <a:buNone/>
            </a:pPr>
            <a:endParaRPr lang="en-US" sz="1800" dirty="0"/>
          </a:p>
          <a:p>
            <a:pPr marL="411480" lvl="1" indent="0">
              <a:buNone/>
            </a:pPr>
            <a:r>
              <a:rPr lang="en-US" sz="1800" dirty="0"/>
              <a:t>HSS will review the documents and may request further documentation such as a Treatment Plan with diagnosis from the Mental Health Provider </a:t>
            </a:r>
          </a:p>
        </p:txBody>
      </p:sp>
    </p:spTree>
    <p:extLst>
      <p:ext uri="{BB962C8B-B14F-4D97-AF65-F5344CB8AC3E}">
        <p14:creationId xmlns:p14="http://schemas.microsoft.com/office/powerpoint/2010/main" val="264320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7AD3-F903-C000-203B-DF1EC21FE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MHSA Certification in HMIS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B94EC-C1FD-84DE-73E4-76CECBD5E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MHSA Certification in HMIS </a:t>
            </a:r>
          </a:p>
          <a:p>
            <a:r>
              <a:rPr lang="en-US" b="0" dirty="0">
                <a:solidFill>
                  <a:schemeClr val="tx1"/>
                </a:solidFill>
              </a:rPr>
              <a:t>HMIS Profile</a:t>
            </a:r>
          </a:p>
          <a:p>
            <a:r>
              <a:rPr lang="en-US" b="0" dirty="0">
                <a:solidFill>
                  <a:schemeClr val="tx1"/>
                </a:solidFill>
              </a:rPr>
              <a:t>	Assessments </a:t>
            </a:r>
          </a:p>
          <a:p>
            <a:r>
              <a:rPr lang="en-US" b="0" dirty="0">
                <a:solidFill>
                  <a:schemeClr val="tx1"/>
                </a:solidFill>
              </a:rPr>
              <a:t>	[OC Custom] CES Housing Eligibility </a:t>
            </a:r>
          </a:p>
          <a:p>
            <a:r>
              <a:rPr lang="en-US" b="0" dirty="0">
                <a:solidFill>
                  <a:schemeClr val="tx1"/>
                </a:solidFill>
              </a:rPr>
              <a:t>			MHSA Certification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472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MHSA Assessments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partnership with CES, Housing and Supportive Services is launching a new process that will help identify MHSA eligible applicants that may be interesting in scheduling an MHSA assessments</a:t>
            </a:r>
          </a:p>
          <a:p>
            <a:endParaRPr lang="en-US" b="0" dirty="0"/>
          </a:p>
          <a:p>
            <a:r>
              <a:rPr lang="en-US" b="0" dirty="0"/>
              <a:t>Housing and Supportive Services will send out an email to the Care Team to inquire if the applicant is interested in scheduling an assessment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0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MHSA Prioritization in 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dirty="0"/>
              <a:t>Example </a:t>
            </a:r>
          </a:p>
          <a:p>
            <a:endParaRPr lang="en-US" dirty="0"/>
          </a:p>
          <a:p>
            <a:pPr algn="l" fontAlgn="base">
              <a:buFont typeface="+mj-lt"/>
              <a:buAutoNum type="arabicPeriod"/>
            </a:pPr>
            <a:r>
              <a:rPr lang="en-US" sz="2000" b="0" i="1" dirty="0">
                <a:solidFill>
                  <a:srgbClr val="000000"/>
                </a:solidFill>
                <a:effectLst/>
                <a:latin typeface="inherit"/>
              </a:rPr>
              <a:t>MHSA Certified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inherit"/>
              </a:rPr>
              <a:t>, CH, by LOH, North SPA, city ties </a:t>
            </a:r>
            <a:endParaRPr lang="en-US" sz="20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algn="l" fontAlgn="base">
              <a:buFont typeface="+mj-lt"/>
              <a:buAutoNum type="arabicPeriod"/>
            </a:pPr>
            <a:r>
              <a:rPr lang="en-US" sz="2000" b="0" i="1" dirty="0">
                <a:solidFill>
                  <a:srgbClr val="000000"/>
                </a:solidFill>
                <a:effectLst/>
                <a:latin typeface="inherit"/>
              </a:rPr>
              <a:t>MHSA Eligible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inherit"/>
              </a:rPr>
              <a:t>, CH, by LOH, North SPA, city ties </a:t>
            </a:r>
            <a:endParaRPr lang="en-US" sz="20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algn="l" fontAlgn="base">
              <a:buFont typeface="+mj-lt"/>
              <a:buAutoNum type="arabicPeriod"/>
            </a:pPr>
            <a:r>
              <a:rPr lang="en-US" sz="2000" b="0" i="1" dirty="0">
                <a:solidFill>
                  <a:srgbClr val="000000"/>
                </a:solidFill>
                <a:effectLst/>
                <a:latin typeface="inherit"/>
              </a:rPr>
              <a:t>MHSA Certified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inherit"/>
              </a:rPr>
              <a:t>, CH, by LOH, County-Wide, city ties </a:t>
            </a:r>
            <a:endParaRPr lang="en-US" sz="20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algn="l" fontAlgn="base">
              <a:buFont typeface="+mj-lt"/>
              <a:buAutoNum type="arabicPeriod"/>
            </a:pPr>
            <a:r>
              <a:rPr lang="en-US" sz="2000" b="0" i="1" dirty="0">
                <a:solidFill>
                  <a:srgbClr val="000000"/>
                </a:solidFill>
                <a:effectLst/>
                <a:latin typeface="inherit"/>
              </a:rPr>
              <a:t>MHSA Eligible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inherit"/>
              </a:rPr>
              <a:t>, CH, by LOH, County-Wide, city ties </a:t>
            </a:r>
          </a:p>
          <a:p>
            <a:pPr algn="l" fontAlgn="base"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inherit"/>
              </a:rPr>
              <a:t>MHSA Certified, LH with disability, by LOH, County-Wide, city ties </a:t>
            </a:r>
            <a:endParaRPr lang="en-US" sz="20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algn="l" fontAlgn="base"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inherit"/>
              </a:rPr>
              <a:t>MHSA Eligible, LH with disability, by LOH, County-Wide, city ties </a:t>
            </a:r>
            <a:endParaRPr lang="en-US" sz="20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algn="l" fontAlgn="base">
              <a:buFont typeface="+mj-lt"/>
              <a:buAutoNum type="arabicPeriod"/>
            </a:pPr>
            <a:endParaRPr lang="en-US" sz="20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2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3F5DD-1925-BF6C-DB19-88AA1CCF0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MHSA UNIT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6ECF8-1C5A-4F9C-9DCC-B1DBF8F37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MHSA assessments are also available after the match is made if applicants need to complete the MHSA Certification </a:t>
            </a:r>
          </a:p>
          <a:p>
            <a:endParaRPr lang="en-US" dirty="0"/>
          </a:p>
          <a:p>
            <a:r>
              <a:rPr lang="en-US" dirty="0"/>
              <a:t>HSS lease up team will send the MHSA certification and the Disabling Condition Verification Form to property management and housing authority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9059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werPoint office of the Director Template (blue03)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office of the Director Template (2)</Template>
  <TotalTime>283</TotalTime>
  <Words>525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Georgia</vt:lpstr>
      <vt:lpstr>inherit</vt:lpstr>
      <vt:lpstr>Wingdings 2</vt:lpstr>
      <vt:lpstr>PowerPoint office of the Director Template (blue03)</vt:lpstr>
      <vt:lpstr>MHSA Certification  Elise Rice, LMFT Service Chief II OC Health Care Agency Behavioral Health Services Adult &amp; Older Adult Housing and Supportive Services </vt:lpstr>
      <vt:lpstr>Agenda</vt:lpstr>
      <vt:lpstr>MHSA Overview </vt:lpstr>
      <vt:lpstr>Eligibility versus Certification </vt:lpstr>
      <vt:lpstr>How to Make a Request </vt:lpstr>
      <vt:lpstr>MHSA Certification in HMIS</vt:lpstr>
      <vt:lpstr>MHSA Assessments </vt:lpstr>
      <vt:lpstr>MHSA Prioritization in CES </vt:lpstr>
      <vt:lpstr>MHSA UNIT MATCH</vt:lpstr>
      <vt:lpstr>Questions </vt:lpstr>
      <vt:lpstr>Stay Connected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Presentations</dc:title>
  <dc:creator>Mertz, Edward</dc:creator>
  <cp:lastModifiedBy>Tianna Terry</cp:lastModifiedBy>
  <cp:revision>35</cp:revision>
  <cp:lastPrinted>2025-04-10T16:46:26Z</cp:lastPrinted>
  <dcterms:created xsi:type="dcterms:W3CDTF">2024-07-22T21:18:11Z</dcterms:created>
  <dcterms:modified xsi:type="dcterms:W3CDTF">2025-04-11T21:01:27Z</dcterms:modified>
</cp:coreProperties>
</file>